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816" r:id="rId2"/>
  </p:sldMasterIdLst>
  <p:notesMasterIdLst>
    <p:notesMasterId r:id="rId23"/>
  </p:notesMasterIdLst>
  <p:sldIdLst>
    <p:sldId id="330" r:id="rId3"/>
    <p:sldId id="329" r:id="rId4"/>
    <p:sldId id="257" r:id="rId5"/>
    <p:sldId id="259" r:id="rId6"/>
    <p:sldId id="321" r:id="rId7"/>
    <p:sldId id="295" r:id="rId8"/>
    <p:sldId id="296" r:id="rId9"/>
    <p:sldId id="306" r:id="rId10"/>
    <p:sldId id="315" r:id="rId11"/>
    <p:sldId id="311" r:id="rId12"/>
    <p:sldId id="300" r:id="rId13"/>
    <p:sldId id="301" r:id="rId14"/>
    <p:sldId id="302" r:id="rId15"/>
    <p:sldId id="303" r:id="rId16"/>
    <p:sldId id="331" r:id="rId17"/>
    <p:sldId id="279" r:id="rId18"/>
    <p:sldId id="318" r:id="rId19"/>
    <p:sldId id="324" r:id="rId20"/>
    <p:sldId id="294" r:id="rId21"/>
    <p:sldId id="31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B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038" autoAdjust="0"/>
  </p:normalViewPr>
  <p:slideViewPr>
    <p:cSldViewPr snapToGrid="0">
      <p:cViewPr varScale="1">
        <p:scale>
          <a:sx n="42" d="100"/>
          <a:sy n="42" d="100"/>
        </p:scale>
        <p:origin x="31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5551B-D92C-4A46-B93C-BDBB6DE48181}" type="datetimeFigureOut">
              <a:rPr lang="en-US" smtClean="0"/>
              <a:t>8/29/2019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DF8CC-4AF8-406B-ADB2-B0C2C80A7F11}" type="slidenum">
              <a:rPr lang="en-US" smtClean="0"/>
              <a:t>‹#›</a:t>
            </a:fld>
            <a:endParaRPr lang="en-US"/>
          </a:p>
        </p:txBody>
      </p:sp>
    </p:spTree>
    <p:extLst>
      <p:ext uri="{BB962C8B-B14F-4D97-AF65-F5344CB8AC3E}">
        <p14:creationId xmlns:p14="http://schemas.microsoft.com/office/powerpoint/2010/main" val="10009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two cats!!  Their highlight of every trip home.  Sometime is wonder If my parents love them better than me…but they are really cute, so I can deal!</a:t>
            </a:r>
          </a:p>
          <a:p>
            <a:endParaRPr lang="en-US" dirty="0"/>
          </a:p>
          <a:p>
            <a:r>
              <a:rPr lang="en-US" dirty="0"/>
              <a:t>Well, thank you all.  It great to present to you this morning.  I will kick off this ND double header.  Jairo and I already made a pack that neither would try to outdo each other.  Jairo, HAND SIGNAL!  Good!.  </a:t>
            </a:r>
          </a:p>
          <a:p>
            <a:endParaRPr lang="en-US" dirty="0"/>
          </a:p>
        </p:txBody>
      </p:sp>
      <p:sp>
        <p:nvSpPr>
          <p:cNvPr id="4" name="Slide Number Placeholder 3"/>
          <p:cNvSpPr>
            <a:spLocks noGrp="1"/>
          </p:cNvSpPr>
          <p:nvPr>
            <p:ph type="sldNum" sz="quarter" idx="5"/>
          </p:nvPr>
        </p:nvSpPr>
        <p:spPr/>
        <p:txBody>
          <a:bodyPr/>
          <a:lstStyle/>
          <a:p>
            <a:fld id="{364DF8CC-4AF8-406B-ADB2-B0C2C80A7F11}" type="slidenum">
              <a:rPr lang="en-US" smtClean="0"/>
              <a:t>1</a:t>
            </a:fld>
            <a:endParaRPr lang="en-US"/>
          </a:p>
        </p:txBody>
      </p:sp>
    </p:spTree>
    <p:extLst>
      <p:ext uri="{BB962C8B-B14F-4D97-AF65-F5344CB8AC3E}">
        <p14:creationId xmlns:p14="http://schemas.microsoft.com/office/powerpoint/2010/main" val="61030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the ADT reductions came back disappointingly low.  State Street is has some of the highest ADT in the Metro Area.  Currently 12,000 at it’s northern end and 40,000 near the interchange.  By 2040, these ADTs is expected grow to 30 and 60K.   Especially with the high, high cost of the proposed n/s projects--both from a money standpoint and a cultural stand point—there is certainly no home-run resolution to the impending problem.  </a:t>
            </a:r>
          </a:p>
        </p:txBody>
      </p:sp>
      <p:sp>
        <p:nvSpPr>
          <p:cNvPr id="4" name="Slide Number Placeholder 3"/>
          <p:cNvSpPr>
            <a:spLocks noGrp="1"/>
          </p:cNvSpPr>
          <p:nvPr>
            <p:ph type="sldNum" sz="quarter" idx="5"/>
          </p:nvPr>
        </p:nvSpPr>
        <p:spPr/>
        <p:txBody>
          <a:bodyPr/>
          <a:lstStyle/>
          <a:p>
            <a:fld id="{364DF8CC-4AF8-406B-ADB2-B0C2C80A7F11}" type="slidenum">
              <a:rPr lang="en-US" smtClean="0"/>
              <a:t>10</a:t>
            </a:fld>
            <a:endParaRPr lang="en-US"/>
          </a:p>
        </p:txBody>
      </p:sp>
    </p:spTree>
    <p:extLst>
      <p:ext uri="{BB962C8B-B14F-4D97-AF65-F5344CB8AC3E}">
        <p14:creationId xmlns:p14="http://schemas.microsoft.com/office/powerpoint/2010/main" val="257075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 issue of State Street/US 83 Congestion is so large…for today and for the future… a ‘do nothing’ option is not feasible.  Intersection improvements will need to move forward. First, the at-grade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64DF8CC-4AF8-406B-ADB2-B0C2C80A7F11}" type="slidenum">
              <a:rPr lang="en-US" smtClean="0"/>
              <a:t>11</a:t>
            </a:fld>
            <a:endParaRPr lang="en-US"/>
          </a:p>
        </p:txBody>
      </p:sp>
    </p:spTree>
    <p:extLst>
      <p:ext uri="{BB962C8B-B14F-4D97-AF65-F5344CB8AC3E}">
        <p14:creationId xmlns:p14="http://schemas.microsoft.com/office/powerpoint/2010/main" val="392018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latter…possible </a:t>
            </a:r>
            <a:r>
              <a:rPr lang="en-US" dirty="0" err="1"/>
              <a:t>interchages</a:t>
            </a:r>
            <a:r>
              <a:rPr lang="en-US" dirty="0"/>
              <a:t>.</a:t>
            </a:r>
          </a:p>
        </p:txBody>
      </p:sp>
      <p:sp>
        <p:nvSpPr>
          <p:cNvPr id="4" name="Slide Number Placeholder 3"/>
          <p:cNvSpPr>
            <a:spLocks noGrp="1"/>
          </p:cNvSpPr>
          <p:nvPr>
            <p:ph type="sldNum" sz="quarter" idx="5"/>
          </p:nvPr>
        </p:nvSpPr>
        <p:spPr/>
        <p:txBody>
          <a:bodyPr/>
          <a:lstStyle/>
          <a:p>
            <a:fld id="{364DF8CC-4AF8-406B-ADB2-B0C2C80A7F11}" type="slidenum">
              <a:rPr lang="en-US" smtClean="0"/>
              <a:t>12</a:t>
            </a:fld>
            <a:endParaRPr lang="en-US"/>
          </a:p>
        </p:txBody>
      </p:sp>
    </p:spTree>
    <p:extLst>
      <p:ext uri="{BB962C8B-B14F-4D97-AF65-F5344CB8AC3E}">
        <p14:creationId xmlns:p14="http://schemas.microsoft.com/office/powerpoint/2010/main" val="1446637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 corridor improvements will also likely be part of the game plan.</a:t>
            </a:r>
          </a:p>
        </p:txBody>
      </p:sp>
      <p:sp>
        <p:nvSpPr>
          <p:cNvPr id="4" name="Slide Number Placeholder 3"/>
          <p:cNvSpPr>
            <a:spLocks noGrp="1"/>
          </p:cNvSpPr>
          <p:nvPr>
            <p:ph type="sldNum" sz="quarter" idx="5"/>
          </p:nvPr>
        </p:nvSpPr>
        <p:spPr/>
        <p:txBody>
          <a:bodyPr/>
          <a:lstStyle/>
          <a:p>
            <a:fld id="{364DF8CC-4AF8-406B-ADB2-B0C2C80A7F11}" type="slidenum">
              <a:rPr lang="en-US" smtClean="0"/>
              <a:t>13</a:t>
            </a:fld>
            <a:endParaRPr lang="en-US"/>
          </a:p>
        </p:txBody>
      </p:sp>
    </p:spTree>
    <p:extLst>
      <p:ext uri="{BB962C8B-B14F-4D97-AF65-F5344CB8AC3E}">
        <p14:creationId xmlns:p14="http://schemas.microsoft.com/office/powerpoint/2010/main" val="285677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city, county and NDDOT will need to determine how much is enough and how much too much. </a:t>
            </a:r>
          </a:p>
          <a:p>
            <a:endParaRPr lang="en-US" dirty="0"/>
          </a:p>
          <a:p>
            <a:r>
              <a:rPr lang="en-US" dirty="0"/>
              <a:t>At the end of the day…even though all proposed solutions are complex and challenging…the ultimate approach will be multifaceted, with and eye toward progress and not perfection.</a:t>
            </a:r>
          </a:p>
          <a:p>
            <a:endParaRPr lang="en-US" dirty="0"/>
          </a:p>
          <a:p>
            <a:r>
              <a:rPr lang="en-US" dirty="0"/>
              <a:t>Any Questions??</a:t>
            </a:r>
          </a:p>
        </p:txBody>
      </p:sp>
      <p:sp>
        <p:nvSpPr>
          <p:cNvPr id="4" name="Slide Number Placeholder 3"/>
          <p:cNvSpPr>
            <a:spLocks noGrp="1"/>
          </p:cNvSpPr>
          <p:nvPr>
            <p:ph type="sldNum" sz="quarter" idx="5"/>
          </p:nvPr>
        </p:nvSpPr>
        <p:spPr/>
        <p:txBody>
          <a:bodyPr/>
          <a:lstStyle/>
          <a:p>
            <a:fld id="{364DF8CC-4AF8-406B-ADB2-B0C2C80A7F11}" type="slidenum">
              <a:rPr lang="en-US" smtClean="0"/>
              <a:t>14</a:t>
            </a:fld>
            <a:endParaRPr lang="en-US"/>
          </a:p>
        </p:txBody>
      </p:sp>
    </p:spTree>
    <p:extLst>
      <p:ext uri="{BB962C8B-B14F-4D97-AF65-F5344CB8AC3E}">
        <p14:creationId xmlns:p14="http://schemas.microsoft.com/office/powerpoint/2010/main" val="362388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MPO’s Bicycle-Pedestrian Subcommittee formed in the summer of 2018.  We have about 15-20 members who represent the local jurisdictions, area healthcare, park’s and recreation, and general community interests.  All our members were invited based on their known interest in active transportation or a connection to active transportation in current or past employment.  The membership meets four times a year as a large group, but also more frequently in smaller workgroups. The workgroups advance recommendations of MPO’s bicycle-pedestrian plan, and also give the individuals an opportunity to pursue personal passion or areas of interest. </a:t>
            </a:r>
          </a:p>
          <a:p>
            <a:endParaRPr lang="en-US" dirty="0"/>
          </a:p>
          <a:p>
            <a:r>
              <a:rPr lang="en-US" dirty="0"/>
              <a:t>That’s a little background.  Now I will enter into the </a:t>
            </a:r>
            <a:r>
              <a:rPr lang="en-US" dirty="0" err="1"/>
              <a:t>sharepoint</a:t>
            </a:r>
            <a:r>
              <a:rPr lang="en-US" dirty="0"/>
              <a:t> website, where the workgroups and members can stay updated on the large group activities, watch the past meeting, and connect back to the MPO.</a:t>
            </a:r>
          </a:p>
          <a:p>
            <a:endParaRPr lang="en-US" dirty="0"/>
          </a:p>
          <a:p>
            <a:r>
              <a:rPr lang="en-US" dirty="0"/>
              <a:t>SharePoint is a product of the Microsoft outlook suite.  All attached files are loaded to the cloud can be links to the MPO’s electronic fields for automatic syncing.  The MPO is the first agency in the City of Bismarck (our hosting agency) to use the SharePoint.  </a:t>
            </a:r>
          </a:p>
          <a:p>
            <a:endParaRPr lang="en-US" dirty="0"/>
          </a:p>
          <a:p>
            <a:r>
              <a:rPr lang="en-US" dirty="0"/>
              <a:t>We have had mixed results in use, and it’s a work in progress, but it is the best tool available to share large files and keep the members and workgroups connected to the MPO.</a:t>
            </a:r>
          </a:p>
          <a:p>
            <a:endParaRPr lang="en-US" dirty="0"/>
          </a:p>
          <a:p>
            <a:pPr marL="228600" indent="-228600">
              <a:buAutoNum type="arabicParenR"/>
            </a:pPr>
            <a:r>
              <a:rPr lang="en-US" dirty="0"/>
              <a:t>NEWS and membership info</a:t>
            </a:r>
          </a:p>
          <a:p>
            <a:pPr marL="228600" indent="-228600">
              <a:buAutoNum type="arabicParenR"/>
            </a:pPr>
            <a:r>
              <a:rPr lang="en-US" dirty="0"/>
              <a:t>Schedule for the large group</a:t>
            </a:r>
          </a:p>
          <a:p>
            <a:pPr marL="228600" indent="-228600">
              <a:buAutoNum type="arabicParenR"/>
            </a:pPr>
            <a:r>
              <a:rPr lang="en-US" dirty="0"/>
              <a:t>Page for Each workgroup w/ embedded documents and folders.  </a:t>
            </a:r>
          </a:p>
          <a:p>
            <a:pPr marL="685800" lvl="1" indent="-228600">
              <a:buAutoNum type="arabicParenR"/>
            </a:pPr>
            <a:r>
              <a:rPr lang="en-US" dirty="0"/>
              <a:t>Everything stays together in one place </a:t>
            </a:r>
          </a:p>
          <a:p>
            <a:pPr marL="685800" lvl="1" indent="-228600">
              <a:buAutoNum type="arabicParenR"/>
            </a:pPr>
            <a:r>
              <a:rPr lang="en-US" dirty="0"/>
              <a:t>Can be accessed by any member at any time</a:t>
            </a:r>
          </a:p>
          <a:p>
            <a:pPr marL="228600" lvl="0" indent="-228600">
              <a:buAutoNum type="arabicParenR"/>
            </a:pPr>
            <a:r>
              <a:rPr lang="en-US" dirty="0"/>
              <a:t>Watch our latest meeting (which is recorded via Skype)</a:t>
            </a:r>
          </a:p>
        </p:txBody>
      </p:sp>
      <p:sp>
        <p:nvSpPr>
          <p:cNvPr id="4" name="Slide Number Placeholder 3"/>
          <p:cNvSpPr>
            <a:spLocks noGrp="1"/>
          </p:cNvSpPr>
          <p:nvPr>
            <p:ph type="sldNum" sz="quarter" idx="5"/>
          </p:nvPr>
        </p:nvSpPr>
        <p:spPr/>
        <p:txBody>
          <a:bodyPr/>
          <a:lstStyle/>
          <a:p>
            <a:fld id="{364DF8CC-4AF8-406B-ADB2-B0C2C80A7F11}" type="slidenum">
              <a:rPr lang="en-US" smtClean="0"/>
              <a:t>15</a:t>
            </a:fld>
            <a:endParaRPr lang="en-US"/>
          </a:p>
        </p:txBody>
      </p:sp>
    </p:spTree>
    <p:extLst>
      <p:ext uri="{BB962C8B-B14F-4D97-AF65-F5344CB8AC3E}">
        <p14:creationId xmlns:p14="http://schemas.microsoft.com/office/powerpoint/2010/main" val="2519578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  : no discussion</a:t>
            </a:r>
          </a:p>
        </p:txBody>
      </p:sp>
      <p:sp>
        <p:nvSpPr>
          <p:cNvPr id="4" name="Slide Number Placeholder 3"/>
          <p:cNvSpPr>
            <a:spLocks noGrp="1"/>
          </p:cNvSpPr>
          <p:nvPr>
            <p:ph type="sldNum" sz="quarter" idx="5"/>
          </p:nvPr>
        </p:nvSpPr>
        <p:spPr/>
        <p:txBody>
          <a:bodyPr/>
          <a:lstStyle/>
          <a:p>
            <a:fld id="{364DF8CC-4AF8-406B-ADB2-B0C2C80A7F11}" type="slidenum">
              <a:rPr lang="en-US" smtClean="0"/>
              <a:t>16</a:t>
            </a:fld>
            <a:endParaRPr lang="en-US"/>
          </a:p>
        </p:txBody>
      </p:sp>
    </p:spTree>
    <p:extLst>
      <p:ext uri="{BB962C8B-B14F-4D97-AF65-F5344CB8AC3E}">
        <p14:creationId xmlns:p14="http://schemas.microsoft.com/office/powerpoint/2010/main" val="3336922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4DF8CC-4AF8-406B-ADB2-B0C2C80A7F11}" type="slidenum">
              <a:rPr lang="en-US" smtClean="0"/>
              <a:t>17</a:t>
            </a:fld>
            <a:endParaRPr lang="en-US"/>
          </a:p>
        </p:txBody>
      </p:sp>
    </p:spTree>
    <p:extLst>
      <p:ext uri="{BB962C8B-B14F-4D97-AF65-F5344CB8AC3E}">
        <p14:creationId xmlns:p14="http://schemas.microsoft.com/office/powerpoint/2010/main" val="244069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findings shared with the public included:</a:t>
            </a:r>
          </a:p>
          <a:p>
            <a:endParaRPr lang="en-US" dirty="0"/>
          </a:p>
          <a:p>
            <a:pPr marL="228600" indent="-228600">
              <a:buAutoNum type="arabicParenR"/>
            </a:pPr>
            <a:r>
              <a:rPr lang="en-US" dirty="0"/>
              <a:t>D</a:t>
            </a:r>
          </a:p>
          <a:p>
            <a:pPr marL="228600" indent="-228600">
              <a:buAutoNum type="arabicParenR"/>
            </a:pPr>
            <a:r>
              <a:rPr lang="en-US" dirty="0"/>
              <a:t>D</a:t>
            </a:r>
          </a:p>
          <a:p>
            <a:pPr marL="228600" indent="-228600">
              <a:buAutoNum type="arabicParenR"/>
            </a:pPr>
            <a:r>
              <a:rPr lang="en-US" dirty="0"/>
              <a:t>D</a:t>
            </a:r>
          </a:p>
          <a:p>
            <a:pPr marL="228600" indent="-228600">
              <a:buAutoNum type="arabicParenR"/>
            </a:pPr>
            <a:r>
              <a:rPr lang="en-US" dirty="0"/>
              <a:t>D</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364DF8CC-4AF8-406B-ADB2-B0C2C80A7F11}" type="slidenum">
              <a:rPr lang="en-US" smtClean="0"/>
              <a:t>18</a:t>
            </a:fld>
            <a:endParaRPr lang="en-US"/>
          </a:p>
        </p:txBody>
      </p:sp>
    </p:spTree>
    <p:extLst>
      <p:ext uri="{BB962C8B-B14F-4D97-AF65-F5344CB8AC3E}">
        <p14:creationId xmlns:p14="http://schemas.microsoft.com/office/powerpoint/2010/main" val="2596035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issues of State Street Congestion is so large…not only for today, but also the future… that a do nothing scenario is not an option.  Therefore, the n-s corridor enhancements may still be a part of the solution.</a:t>
            </a:r>
          </a:p>
        </p:txBody>
      </p:sp>
      <p:sp>
        <p:nvSpPr>
          <p:cNvPr id="4" name="Slide Number Placeholder 3"/>
          <p:cNvSpPr>
            <a:spLocks noGrp="1"/>
          </p:cNvSpPr>
          <p:nvPr>
            <p:ph type="sldNum" sz="quarter" idx="5"/>
          </p:nvPr>
        </p:nvSpPr>
        <p:spPr/>
        <p:txBody>
          <a:bodyPr/>
          <a:lstStyle/>
          <a:p>
            <a:fld id="{364DF8CC-4AF8-406B-ADB2-B0C2C80A7F11}" type="slidenum">
              <a:rPr lang="en-US" smtClean="0"/>
              <a:t>20</a:t>
            </a:fld>
            <a:endParaRPr lang="en-US"/>
          </a:p>
        </p:txBody>
      </p:sp>
    </p:spTree>
    <p:extLst>
      <p:ext uri="{BB962C8B-B14F-4D97-AF65-F5344CB8AC3E}">
        <p14:creationId xmlns:p14="http://schemas.microsoft.com/office/powerpoint/2010/main" val="214402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Cindy mentioned I have two items I’d like to introduce to you.  The are new or innovated for the Bis-Man MPO, and I thought they might bring something regionally interesting or locally useful to you all in MN.  First is an high level overview of the Highway 83 Alternative Study.  Mike Johnson introduced this to you on Wednesday.  Scott </a:t>
            </a:r>
            <a:r>
              <a:rPr lang="en-US" dirty="0" err="1"/>
              <a:t>Harmstead</a:t>
            </a:r>
            <a:r>
              <a:rPr lang="en-US" dirty="0"/>
              <a:t> and Craig Vaughn were both part of our consulting team.  Scott or Mike, you are free to add in if you feel a need. </a:t>
            </a:r>
          </a:p>
          <a:p>
            <a:endParaRPr lang="en-US" dirty="0"/>
          </a:p>
          <a:p>
            <a:r>
              <a:rPr lang="en-US" dirty="0"/>
              <a:t>And toward the end I will give you a virtual tour a member-restricted website, used for collaboration amongst my Bike-Ped </a:t>
            </a:r>
            <a:r>
              <a:rPr lang="en-US" dirty="0" err="1"/>
              <a:t>Subcommitee</a:t>
            </a:r>
            <a:r>
              <a:rPr lang="en-US" dirty="0"/>
              <a:t>.</a:t>
            </a:r>
          </a:p>
        </p:txBody>
      </p:sp>
      <p:sp>
        <p:nvSpPr>
          <p:cNvPr id="4" name="Slide Number Placeholder 3"/>
          <p:cNvSpPr>
            <a:spLocks noGrp="1"/>
          </p:cNvSpPr>
          <p:nvPr>
            <p:ph type="sldNum" sz="quarter" idx="5"/>
          </p:nvPr>
        </p:nvSpPr>
        <p:spPr/>
        <p:txBody>
          <a:bodyPr/>
          <a:lstStyle/>
          <a:p>
            <a:fld id="{364DF8CC-4AF8-406B-ADB2-B0C2C80A7F11}" type="slidenum">
              <a:rPr lang="en-US" smtClean="0"/>
              <a:t>2</a:t>
            </a:fld>
            <a:endParaRPr lang="en-US"/>
          </a:p>
        </p:txBody>
      </p:sp>
    </p:spTree>
    <p:extLst>
      <p:ext uri="{BB962C8B-B14F-4D97-AF65-F5344CB8AC3E}">
        <p14:creationId xmlns:p14="http://schemas.microsoft.com/office/powerpoint/2010/main" val="92773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a:t>US Highway 83 is a US-designated highway that spans from Mexico to Canada.  It is frequented by long haul freight activity and is one of the main thoroughfares for oil production and passenger travel to/from western ND.  </a:t>
            </a:r>
          </a:p>
          <a:p>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The highway bisects the northern half of the city of Bismarck, where it shares its designation with State Street, the Capitol’s major service and retail corridor.  And it is this interplay of city retail corridor/ US Highway that was the impetus for the US 83 Alternative Study. Continued commercialization northward along State Street creates friction with the maintain effective functioning of the highway.</a:t>
            </a:r>
            <a:endParaRPr lang="en-US" sz="1800" dirty="0"/>
          </a:p>
          <a:p>
            <a:endParaRPr lang="en-US" sz="1800" baseline="0" dirty="0"/>
          </a:p>
        </p:txBody>
      </p:sp>
      <p:sp>
        <p:nvSpPr>
          <p:cNvPr id="4" name="Slide Number Placeholder 3"/>
          <p:cNvSpPr>
            <a:spLocks noGrp="1"/>
          </p:cNvSpPr>
          <p:nvPr>
            <p:ph type="sldNum" sz="quarter" idx="10"/>
          </p:nvPr>
        </p:nvSpPr>
        <p:spPr/>
        <p:txBody>
          <a:bodyPr/>
          <a:lstStyle/>
          <a:p>
            <a:fld id="{6C9E48BD-E7F2-804E-899C-0773867BF543}" type="slidenum">
              <a:rPr lang="en-US" smtClean="0"/>
              <a:t>3</a:t>
            </a:fld>
            <a:endParaRPr lang="en-US"/>
          </a:p>
        </p:txBody>
      </p:sp>
    </p:spTree>
    <p:extLst>
      <p:ext uri="{BB962C8B-B14F-4D97-AF65-F5344CB8AC3E}">
        <p14:creationId xmlns:p14="http://schemas.microsoft.com/office/powerpoint/2010/main" val="123380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was done in partner ship with the City of Bismarck, Burleigh County, ND-DOT, the MPO, and our consultant SRF.   Our original intention was to evaluate alternative alignments for the US Highway, physically moving it away from the city center, and hopefully(!) relieving congestions issues for State Street and the community.  In addition, there was a charge by NDDOT to identify improvements along State Street, that would lessen the congestion and safety issues in the nearer term. </a:t>
            </a:r>
          </a:p>
          <a:p>
            <a:endParaRPr lang="en-US" dirty="0"/>
          </a:p>
        </p:txBody>
      </p:sp>
      <p:sp>
        <p:nvSpPr>
          <p:cNvPr id="4" name="Slide Number Placeholder 3"/>
          <p:cNvSpPr>
            <a:spLocks noGrp="1"/>
          </p:cNvSpPr>
          <p:nvPr>
            <p:ph type="sldNum" sz="quarter" idx="5"/>
          </p:nvPr>
        </p:nvSpPr>
        <p:spPr/>
        <p:txBody>
          <a:bodyPr/>
          <a:lstStyle/>
          <a:p>
            <a:fld id="{364DF8CC-4AF8-406B-ADB2-B0C2C80A7F11}" type="slidenum">
              <a:rPr lang="en-US" smtClean="0"/>
              <a:t>4</a:t>
            </a:fld>
            <a:endParaRPr lang="en-US"/>
          </a:p>
        </p:txBody>
      </p:sp>
    </p:spTree>
    <p:extLst>
      <p:ext uri="{BB962C8B-B14F-4D97-AF65-F5344CB8AC3E}">
        <p14:creationId xmlns:p14="http://schemas.microsoft.com/office/powerpoint/2010/main" val="226764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future picture of this corridor is--non-surprisingly—quite sobering. Our ‘Do-Nothing’ scenario showed that within then next 20 years….</a:t>
            </a:r>
          </a:p>
          <a:p>
            <a:endParaRPr lang="en-US" dirty="0"/>
          </a:p>
          <a:p>
            <a:pPr marL="228600" indent="-228600">
              <a:buAutoNum type="arabicParenR"/>
            </a:pPr>
            <a:r>
              <a:rPr lang="en-US" dirty="0"/>
              <a:t>Multiple intersection at or  OVER capacity.</a:t>
            </a:r>
          </a:p>
          <a:p>
            <a:pPr marL="228600" indent="-228600">
              <a:buAutoNum type="arabicParenR"/>
            </a:pPr>
            <a:r>
              <a:rPr lang="en-US" dirty="0"/>
              <a:t>Continued congestion</a:t>
            </a:r>
          </a:p>
          <a:p>
            <a:pPr marL="228600" indent="-228600">
              <a:buAutoNum type="arabicParenR"/>
            </a:pPr>
            <a:r>
              <a:rPr lang="en-US" dirty="0"/>
              <a:t>Travel times would increase by up to 12 minutes</a:t>
            </a:r>
          </a:p>
          <a:p>
            <a:pPr marL="228600" indent="-228600">
              <a:buAutoNum type="arabicParenR"/>
            </a:pPr>
            <a:r>
              <a:rPr lang="en-US" dirty="0"/>
              <a:t>70% increase in crashes</a:t>
            </a:r>
          </a:p>
          <a:p>
            <a:pPr marL="228600" indent="-228600">
              <a:buAutoNum type="arabicParenR"/>
            </a:pPr>
            <a:endParaRPr lang="en-US" dirty="0"/>
          </a:p>
          <a:p>
            <a:pPr marL="0" indent="0">
              <a:buNone/>
            </a:pPr>
            <a:r>
              <a:rPr lang="en-US" dirty="0"/>
              <a:t>So it is very clear that the future corridor will sever impacts on the mobility and safety of the metro-community.  But equally as important, was the health of the US Highway.  It is important that both of these roadways function well, so the MPO and our partners  started to evaluate the feasibility of realigning the US Highway. </a:t>
            </a:r>
          </a:p>
        </p:txBody>
      </p:sp>
      <p:sp>
        <p:nvSpPr>
          <p:cNvPr id="4" name="Slide Number Placeholder 3"/>
          <p:cNvSpPr>
            <a:spLocks noGrp="1"/>
          </p:cNvSpPr>
          <p:nvPr>
            <p:ph type="sldNum" sz="quarter" idx="5"/>
          </p:nvPr>
        </p:nvSpPr>
        <p:spPr/>
        <p:txBody>
          <a:bodyPr/>
          <a:lstStyle/>
          <a:p>
            <a:fld id="{364DF8CC-4AF8-406B-ADB2-B0C2C80A7F11}" type="slidenum">
              <a:rPr lang="en-US" smtClean="0"/>
              <a:t>5</a:t>
            </a:fld>
            <a:endParaRPr lang="en-US"/>
          </a:p>
        </p:txBody>
      </p:sp>
    </p:spTree>
    <p:extLst>
      <p:ext uri="{BB962C8B-B14F-4D97-AF65-F5344CB8AC3E}">
        <p14:creationId xmlns:p14="http://schemas.microsoft.com/office/powerpoint/2010/main" val="8844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to say, vacating the current roadway, and reestablish it on exiting state highways or building a new route all together.  </a:t>
            </a:r>
          </a:p>
          <a:p>
            <a:endParaRPr lang="en-US" dirty="0"/>
          </a:p>
          <a:p>
            <a:r>
              <a:rPr lang="en-US" dirty="0"/>
              <a:t>One of the initial realignments considered was the existing junction of ND Highways 36 and 14. (OUTLINED of BOX)</a:t>
            </a:r>
          </a:p>
          <a:p>
            <a:endParaRPr lang="en-US" dirty="0"/>
          </a:p>
          <a:p>
            <a:r>
              <a:rPr lang="en-US" dirty="0"/>
              <a:t>However, the modeling showed pull on this route would attract  less than 5,000 vehicles per day (1,400-4,700) by year 2040.  And the draw off of State Street would be less than 1500.   Although this option had an attractiveness because the existing right of way--and sometimes it’s used by truck anyway!—additional alternatives were needed.  </a:t>
            </a:r>
          </a:p>
          <a:p>
            <a:endParaRPr lang="en-US" dirty="0"/>
          </a:p>
          <a:p>
            <a:r>
              <a:rPr lang="en-US" dirty="0"/>
              <a:t>At this point, the study focused in on routes closer to the metropolitan area.  </a:t>
            </a:r>
          </a:p>
          <a:p>
            <a:endParaRPr lang="en-US" dirty="0"/>
          </a:p>
        </p:txBody>
      </p:sp>
      <p:sp>
        <p:nvSpPr>
          <p:cNvPr id="4" name="Slide Number Placeholder 3"/>
          <p:cNvSpPr>
            <a:spLocks noGrp="1"/>
          </p:cNvSpPr>
          <p:nvPr>
            <p:ph type="sldNum" sz="quarter" idx="5"/>
          </p:nvPr>
        </p:nvSpPr>
        <p:spPr/>
        <p:txBody>
          <a:bodyPr/>
          <a:lstStyle/>
          <a:p>
            <a:fld id="{364DF8CC-4AF8-406B-ADB2-B0C2C80A7F11}" type="slidenum">
              <a:rPr lang="en-US" smtClean="0"/>
              <a:t>6</a:t>
            </a:fld>
            <a:endParaRPr lang="en-US"/>
          </a:p>
        </p:txBody>
      </p:sp>
    </p:spTree>
    <p:extLst>
      <p:ext uri="{BB962C8B-B14F-4D97-AF65-F5344CB8AC3E}">
        <p14:creationId xmlns:p14="http://schemas.microsoft.com/office/powerpoint/2010/main" val="34765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alternate routes where between 2-4 miles North and East of the Bismarck corporate limits.  4 main alternatives were considered, with 3 ‘sub-alternatives’ – these being a mixing of the access locations along 83 and I-94. </a:t>
            </a:r>
          </a:p>
          <a:p>
            <a:endParaRPr lang="en-US" dirty="0"/>
          </a:p>
          <a:p>
            <a:r>
              <a:rPr lang="en-US" dirty="0"/>
              <a:t>The Alternative US 83 routes were modeled, along with a variety of at-grade and grade separated intersection improvements along State Street.  The resulting Cost Benefit Analysis showed….</a:t>
            </a:r>
          </a:p>
        </p:txBody>
      </p:sp>
      <p:sp>
        <p:nvSpPr>
          <p:cNvPr id="4" name="Slide Number Placeholder 3"/>
          <p:cNvSpPr>
            <a:spLocks noGrp="1"/>
          </p:cNvSpPr>
          <p:nvPr>
            <p:ph type="sldNum" sz="quarter" idx="5"/>
          </p:nvPr>
        </p:nvSpPr>
        <p:spPr/>
        <p:txBody>
          <a:bodyPr/>
          <a:lstStyle/>
          <a:p>
            <a:fld id="{364DF8CC-4AF8-406B-ADB2-B0C2C80A7F11}" type="slidenum">
              <a:rPr lang="en-US" smtClean="0"/>
              <a:t>7</a:t>
            </a:fld>
            <a:endParaRPr lang="en-US"/>
          </a:p>
        </p:txBody>
      </p:sp>
    </p:spTree>
    <p:extLst>
      <p:ext uri="{BB962C8B-B14F-4D97-AF65-F5344CB8AC3E}">
        <p14:creationId xmlns:p14="http://schemas.microsoft.com/office/powerpoint/2010/main" val="395492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the Alternative routes had very little impact on the function of State Street.  Alternative routes would attract less than 7,500 vehicles per day, and not affect State Street travel times.  So even if the US Highway was moved and optimally functioning, State Street would continue to suffer.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also mention that the Public sentiment for the alternative routes was not received well by county residents. ND, and in particular Burleigh County—is heavily sympathetic to property rights.   It’s also change adverse.  The public disapproval for a new alternative route lead (at least in part) to an extension in the study’s schedule and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the intersection improvements on State Street, also did not fare exceptionally well.  Mostly because of the high cost of overpasses, interchanges, and additional  at-grade improvement.</a:t>
            </a:r>
          </a:p>
          <a:p>
            <a:endParaRPr lang="en-US" dirty="0"/>
          </a:p>
        </p:txBody>
      </p:sp>
      <p:sp>
        <p:nvSpPr>
          <p:cNvPr id="4" name="Slide Number Placeholder 3"/>
          <p:cNvSpPr>
            <a:spLocks noGrp="1"/>
          </p:cNvSpPr>
          <p:nvPr>
            <p:ph type="sldNum" sz="quarter" idx="5"/>
          </p:nvPr>
        </p:nvSpPr>
        <p:spPr/>
        <p:txBody>
          <a:bodyPr/>
          <a:lstStyle/>
          <a:p>
            <a:fld id="{364DF8CC-4AF8-406B-ADB2-B0C2C80A7F11}" type="slidenum">
              <a:rPr lang="en-US" smtClean="0"/>
              <a:t>8</a:t>
            </a:fld>
            <a:endParaRPr lang="en-US"/>
          </a:p>
        </p:txBody>
      </p:sp>
    </p:spTree>
    <p:extLst>
      <p:ext uri="{BB962C8B-B14F-4D97-AF65-F5344CB8AC3E}">
        <p14:creationId xmlns:p14="http://schemas.microsoft.com/office/powerpoint/2010/main" val="299806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lead to our final analysis, which was not originally scoped.  At the direction of NDDOT management, the study team embarked on a analysis of City owned reliever routes.  The additional modeling work looked at new I-94 crossings as well as enhanced lane capacity on the current major north-south corridors.  Overall 8 routes were evaluated as potential stress relievers.  And the analysis paid particular attention to the effect on the one mile immediately north and south of the State Street/ I-94 Interchange. </a:t>
            </a:r>
          </a:p>
        </p:txBody>
      </p:sp>
      <p:sp>
        <p:nvSpPr>
          <p:cNvPr id="4" name="Slide Number Placeholder 3"/>
          <p:cNvSpPr>
            <a:spLocks noGrp="1"/>
          </p:cNvSpPr>
          <p:nvPr>
            <p:ph type="sldNum" sz="quarter" idx="5"/>
          </p:nvPr>
        </p:nvSpPr>
        <p:spPr/>
        <p:txBody>
          <a:bodyPr/>
          <a:lstStyle/>
          <a:p>
            <a:fld id="{364DF8CC-4AF8-406B-ADB2-B0C2C80A7F11}" type="slidenum">
              <a:rPr lang="en-US" smtClean="0"/>
              <a:t>9</a:t>
            </a:fld>
            <a:endParaRPr lang="en-US"/>
          </a:p>
        </p:txBody>
      </p:sp>
    </p:spTree>
    <p:extLst>
      <p:ext uri="{BB962C8B-B14F-4D97-AF65-F5344CB8AC3E}">
        <p14:creationId xmlns:p14="http://schemas.microsoft.com/office/powerpoint/2010/main" val="171192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149422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121002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2792597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7344A4-10A6-4F39-923D-878356772500}"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146446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344A4-10A6-4F39-923D-878356772500}"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15165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344A4-10A6-4F39-923D-878356772500}"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2725775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7344A4-10A6-4F39-923D-878356772500}"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3317567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7344A4-10A6-4F39-923D-878356772500}"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2397224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7344A4-10A6-4F39-923D-878356772500}"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807452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344A4-10A6-4F39-923D-878356772500}"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1766136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344A4-10A6-4F39-923D-878356772500}"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402121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817" y="365126"/>
            <a:ext cx="11249891" cy="927965"/>
          </a:xfrm>
        </p:spPr>
        <p:txBody>
          <a:bodyPr/>
          <a:lstStyle/>
          <a:p>
            <a:r>
              <a:rPr lang="en-US" dirty="0"/>
              <a:t>Click to edit Master title style</a:t>
            </a:r>
          </a:p>
        </p:txBody>
      </p:sp>
      <p:sp>
        <p:nvSpPr>
          <p:cNvPr id="3" name="Content Placeholder 2"/>
          <p:cNvSpPr>
            <a:spLocks noGrp="1"/>
          </p:cNvSpPr>
          <p:nvPr>
            <p:ph idx="1"/>
          </p:nvPr>
        </p:nvSpPr>
        <p:spPr>
          <a:xfrm>
            <a:off x="461818" y="1394691"/>
            <a:ext cx="11249890" cy="47822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428132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344A4-10A6-4F39-923D-878356772500}"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233949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8/29/2019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1615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8/29/2019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1365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8/29/2019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11384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8/29/2019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4628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8/29/2019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2735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8/29/2019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608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344A4-10A6-4F39-923D-878356772500}"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684285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7344A4-10A6-4F39-923D-878356772500}"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AD61AE-2A96-4B33-86E1-01FCEAA6C9B5}" type="slidenum">
              <a:rPr lang="en-US" smtClean="0"/>
              <a:t>‹#›</a:t>
            </a:fld>
            <a:endParaRPr lang="en-US"/>
          </a:p>
        </p:txBody>
      </p:sp>
    </p:spTree>
    <p:extLst>
      <p:ext uri="{BB962C8B-B14F-4D97-AF65-F5344CB8AC3E}">
        <p14:creationId xmlns:p14="http://schemas.microsoft.com/office/powerpoint/2010/main" val="24733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123410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77818"/>
            <a:ext cx="5181600" cy="4699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77818"/>
            <a:ext cx="5181600" cy="4699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216815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196402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314004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366798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113127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B5F6430-7F5A-D145-8A93-CEAB2771E5CC}" type="datetimeFigureOut">
              <a:rPr lang="en-US" smtClean="0"/>
              <a:t>8/29/2019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33008AF-E035-4843-8C1C-F0ED4E13F152}" type="slidenum">
              <a:rPr lang="en-US" smtClean="0"/>
              <a:t>‹#›</a:t>
            </a:fld>
            <a:endParaRPr lang="en-US"/>
          </a:p>
        </p:txBody>
      </p:sp>
    </p:spTree>
    <p:extLst>
      <p:ext uri="{BB962C8B-B14F-4D97-AF65-F5344CB8AC3E}">
        <p14:creationId xmlns:p14="http://schemas.microsoft.com/office/powerpoint/2010/main" val="19843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817" y="365126"/>
            <a:ext cx="11249891" cy="111269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461818" y="1662545"/>
            <a:ext cx="11249890" cy="45144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20511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000" b="1" kern="1200">
          <a:solidFill>
            <a:schemeClr val="bg2">
              <a:lumMod val="50000"/>
            </a:schemeClr>
          </a:solidFill>
          <a:latin typeface="Helvetica" charset="0"/>
          <a:ea typeface="Helvetica" charset="0"/>
          <a:cs typeface="Helvetica" charset="0"/>
        </a:defRPr>
      </a:lvl1pPr>
    </p:titleStyle>
    <p:bodyStyle>
      <a:lvl1pPr marL="0" indent="0" algn="l" defTabSz="914400" rtl="0" eaLnBrk="1" latinLnBrk="0" hangingPunct="1">
        <a:lnSpc>
          <a:spcPct val="90000"/>
        </a:lnSpc>
        <a:spcBef>
          <a:spcPts val="1000"/>
        </a:spcBef>
        <a:buFont typeface="Arial"/>
        <a:buNone/>
        <a:defRPr sz="28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8/29/2019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extLst>
      <p:ext uri="{BB962C8B-B14F-4D97-AF65-F5344CB8AC3E}">
        <p14:creationId xmlns:p14="http://schemas.microsoft.com/office/powerpoint/2010/main" val="1849659142"/>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ommons.wikimedia.org/wiki/File:Pedestrians_and_bicycles.png" TargetMode="External"/><Relationship Id="rId5" Type="http://schemas.openxmlformats.org/officeDocument/2006/relationships/image" Target="../media/image20.png"/><Relationship Id="rId4" Type="http://schemas.openxmlformats.org/officeDocument/2006/relationships/hyperlink" Target="https://bismarcknd.sharepoint.com/sites/BisMan-BikePedSubcommitte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mmons.wikimedia.org/wiki/File:Pedestrians_and_bicycles.png"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133484F7-F26A-435F-9629-8F1BE8F2DE44}"/>
              </a:ext>
            </a:extLst>
          </p:cNvPr>
          <p:cNvSpPr>
            <a:spLocks noGrp="1"/>
          </p:cNvSpPr>
          <p:nvPr>
            <p:ph type="ctrTitle"/>
          </p:nvPr>
        </p:nvSpPr>
        <p:spPr>
          <a:xfrm>
            <a:off x="791083" y="1191796"/>
            <a:ext cx="10021446" cy="2976344"/>
          </a:xfrm>
        </p:spPr>
        <p:txBody>
          <a:bodyPr anchor="ctr">
            <a:normAutofit/>
          </a:bodyPr>
          <a:lstStyle/>
          <a:p>
            <a:pPr algn="l"/>
            <a:r>
              <a:rPr lang="en-US" sz="3600" dirty="0">
                <a:solidFill>
                  <a:srgbClr val="FFFFFF"/>
                </a:solidFill>
              </a:rPr>
              <a:t>2019 MN MPO Summer Workshop:</a:t>
            </a:r>
            <a:r>
              <a:rPr lang="en-US" sz="6600" dirty="0">
                <a:solidFill>
                  <a:srgbClr val="FFFFFF"/>
                </a:solidFill>
              </a:rPr>
              <a:t/>
            </a:r>
            <a:br>
              <a:rPr lang="en-US" sz="6600" dirty="0">
                <a:solidFill>
                  <a:srgbClr val="FFFFFF"/>
                </a:solidFill>
              </a:rPr>
            </a:br>
            <a:r>
              <a:rPr lang="en-US" dirty="0">
                <a:solidFill>
                  <a:srgbClr val="FFFFFF"/>
                </a:solidFill>
              </a:rPr>
              <a:t>Bismarck-Mandan MPO </a:t>
            </a:r>
          </a:p>
        </p:txBody>
      </p:sp>
      <p:sp>
        <p:nvSpPr>
          <p:cNvPr id="3" name="Subtitle 2">
            <a:extLst>
              <a:ext uri="{FF2B5EF4-FFF2-40B4-BE49-F238E27FC236}">
                <a16:creationId xmlns:a16="http://schemas.microsoft.com/office/drawing/2014/main" id="{8A96FFCD-0377-4B2C-B868-0E3F8D0CF944}"/>
              </a:ext>
            </a:extLst>
          </p:cNvPr>
          <p:cNvSpPr>
            <a:spLocks noGrp="1"/>
          </p:cNvSpPr>
          <p:nvPr>
            <p:ph type="subTitle" idx="1"/>
          </p:nvPr>
        </p:nvSpPr>
        <p:spPr>
          <a:xfrm>
            <a:off x="804788" y="5318989"/>
            <a:ext cx="9416898" cy="841967"/>
          </a:xfrm>
          <a:solidFill>
            <a:schemeClr val="bg1"/>
          </a:solidFill>
        </p:spPr>
        <p:txBody>
          <a:bodyPr anchor="t">
            <a:normAutofit fontScale="85000" lnSpcReduction="20000"/>
          </a:bodyPr>
          <a:lstStyle/>
          <a:p>
            <a:pPr algn="l"/>
            <a:r>
              <a:rPr lang="en-US" sz="1800" dirty="0">
                <a:solidFill>
                  <a:srgbClr val="000000"/>
                </a:solidFill>
              </a:rPr>
              <a:t>Rachel </a:t>
            </a:r>
            <a:r>
              <a:rPr lang="en-US" sz="1800" dirty="0" err="1">
                <a:solidFill>
                  <a:srgbClr val="000000"/>
                </a:solidFill>
              </a:rPr>
              <a:t>Drewlow</a:t>
            </a:r>
            <a:endParaRPr lang="en-US" sz="1800" dirty="0">
              <a:solidFill>
                <a:srgbClr val="000000"/>
              </a:solidFill>
            </a:endParaRPr>
          </a:p>
          <a:p>
            <a:pPr algn="l"/>
            <a:r>
              <a:rPr lang="en-US" sz="1800" dirty="0">
                <a:solidFill>
                  <a:srgbClr val="000000"/>
                </a:solidFill>
              </a:rPr>
              <a:t>Transportation Planner</a:t>
            </a:r>
          </a:p>
          <a:p>
            <a:pPr algn="l"/>
            <a:r>
              <a:rPr lang="en-US" sz="1800" dirty="0">
                <a:solidFill>
                  <a:srgbClr val="000000"/>
                </a:solidFill>
              </a:rPr>
              <a:t>Bismarck, ND</a:t>
            </a:r>
          </a:p>
        </p:txBody>
      </p:sp>
    </p:spTree>
    <p:extLst>
      <p:ext uri="{BB962C8B-B14F-4D97-AF65-F5344CB8AC3E}">
        <p14:creationId xmlns:p14="http://schemas.microsoft.com/office/powerpoint/2010/main" val="318269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8FE9F8-FB92-47CF-9276-0FBFE42217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578" y="160362"/>
            <a:ext cx="12104318" cy="6574937"/>
          </a:xfrm>
          <a:prstGeom prst="rect">
            <a:avLst/>
          </a:prstGeom>
        </p:spPr>
      </p:pic>
      <p:sp>
        <p:nvSpPr>
          <p:cNvPr id="2" name="Rectangle 1">
            <a:extLst>
              <a:ext uri="{FF2B5EF4-FFF2-40B4-BE49-F238E27FC236}">
                <a16:creationId xmlns:a16="http://schemas.microsoft.com/office/drawing/2014/main" id="{F1C063B5-988C-40D8-BE57-90A1ACC1705B}"/>
              </a:ext>
            </a:extLst>
          </p:cNvPr>
          <p:cNvSpPr/>
          <p:nvPr/>
        </p:nvSpPr>
        <p:spPr>
          <a:xfrm>
            <a:off x="7424530" y="457200"/>
            <a:ext cx="1739348" cy="488011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60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63" y="263528"/>
            <a:ext cx="11249891" cy="1112692"/>
          </a:xfrm>
        </p:spPr>
        <p:txBody>
          <a:bodyPr/>
          <a:lstStyle/>
          <a:p>
            <a:r>
              <a:rPr lang="en-US" dirty="0">
                <a:solidFill>
                  <a:srgbClr val="0070C0"/>
                </a:solidFill>
              </a:rPr>
              <a:t>Year 2025 Improvements</a:t>
            </a:r>
          </a:p>
        </p:txBody>
      </p:sp>
      <p:sp>
        <p:nvSpPr>
          <p:cNvPr id="3" name="Content Placeholder 2">
            <a:extLst>
              <a:ext uri="{FF2B5EF4-FFF2-40B4-BE49-F238E27FC236}">
                <a16:creationId xmlns:a16="http://schemas.microsoft.com/office/drawing/2014/main" id="{B9331AA3-548B-4BA8-B1F7-83F4B9A7D0B7}"/>
              </a:ext>
            </a:extLst>
          </p:cNvPr>
          <p:cNvSpPr>
            <a:spLocks noGrp="1"/>
          </p:cNvSpPr>
          <p:nvPr>
            <p:ph sz="half" idx="1"/>
          </p:nvPr>
        </p:nvSpPr>
        <p:spPr>
          <a:xfrm>
            <a:off x="146464" y="1162870"/>
            <a:ext cx="6782656" cy="5052579"/>
          </a:xfrm>
        </p:spPr>
        <p:txBody>
          <a:bodyPr>
            <a:normAutofit fontScale="92500" lnSpcReduction="10000"/>
          </a:bodyPr>
          <a:lstStyle/>
          <a:p>
            <a:pPr marL="457200" indent="-457200">
              <a:lnSpc>
                <a:spcPct val="120000"/>
              </a:lnSpc>
              <a:buFont typeface="Arial" panose="020B0604020202020204" pitchFamily="34" charset="0"/>
              <a:buChar char="•"/>
            </a:pPr>
            <a:r>
              <a:rPr lang="en-US" sz="2600" dirty="0">
                <a:solidFill>
                  <a:schemeClr val="accent1"/>
                </a:solidFill>
                <a:latin typeface="Helvetica" charset="0"/>
                <a:ea typeface="Helvetica" charset="0"/>
                <a:cs typeface="Helvetica" charset="0"/>
              </a:rPr>
              <a:t>Improvement 1 – At-Grade Improvements</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Calgary Avenue - $660,000</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Harvest Lane / Weiss Avenue - $360,000</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Century Boulevard - $1,920,000</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Interstate Avenue - $370,000</a:t>
            </a:r>
          </a:p>
          <a:p>
            <a:pPr marL="457200" indent="-457200">
              <a:lnSpc>
                <a:spcPct val="120000"/>
              </a:lnSpc>
              <a:buFont typeface="Arial" panose="020B0604020202020204" pitchFamily="34" charset="0"/>
              <a:buChar char="•"/>
            </a:pPr>
            <a:r>
              <a:rPr lang="en-US" sz="2600" dirty="0">
                <a:solidFill>
                  <a:schemeClr val="accent1"/>
                </a:solidFill>
                <a:latin typeface="Helvetica" charset="0"/>
                <a:ea typeface="Helvetica" charset="0"/>
                <a:cs typeface="Helvetica" charset="0"/>
              </a:rPr>
              <a:t>Improvement 2 – Holiday Inn Access</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Close or convert to RI/RO - $75,000</a:t>
            </a:r>
          </a:p>
          <a:p>
            <a:pPr marL="457200" indent="-457200">
              <a:lnSpc>
                <a:spcPct val="120000"/>
              </a:lnSpc>
              <a:buFont typeface="Arial" panose="020B0604020202020204" pitchFamily="34" charset="0"/>
              <a:buChar char="•"/>
            </a:pPr>
            <a:r>
              <a:rPr lang="en-US" sz="2600" dirty="0">
                <a:solidFill>
                  <a:schemeClr val="accent1"/>
                </a:solidFill>
                <a:latin typeface="Helvetica" charset="0"/>
                <a:ea typeface="Helvetica" charset="0"/>
                <a:cs typeface="Helvetica" charset="0"/>
              </a:rPr>
              <a:t>Improvement 3 – 57th Avenue </a:t>
            </a:r>
            <a:r>
              <a:rPr lang="en-US" sz="2600" dirty="0">
                <a:solidFill>
                  <a:srgbClr val="7030A0"/>
                </a:solidFill>
                <a:latin typeface="Helvetica" charset="0"/>
                <a:ea typeface="Helvetica" charset="0"/>
                <a:cs typeface="Helvetica" charset="0"/>
              </a:rPr>
              <a:t>*</a:t>
            </a:r>
            <a:r>
              <a:rPr lang="en-US" sz="2600" dirty="0">
                <a:solidFill>
                  <a:schemeClr val="accent1"/>
                </a:solidFill>
                <a:latin typeface="Helvetica" charset="0"/>
                <a:ea typeface="Helvetica" charset="0"/>
                <a:cs typeface="Helvetica" charset="0"/>
              </a:rPr>
              <a:t> </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Turn Lanes and Traffic Control - $1,550,000</a:t>
            </a:r>
          </a:p>
          <a:p>
            <a:pPr marL="457200" indent="-457200">
              <a:lnSpc>
                <a:spcPct val="120000"/>
              </a:lnSpc>
              <a:buFont typeface="Arial" panose="020B0604020202020204" pitchFamily="34" charset="0"/>
              <a:buChar char="•"/>
            </a:pPr>
            <a:r>
              <a:rPr lang="en-US" sz="2600" dirty="0">
                <a:solidFill>
                  <a:schemeClr val="accent1"/>
                </a:solidFill>
                <a:latin typeface="Helvetica" charset="0"/>
                <a:ea typeface="Helvetica" charset="0"/>
                <a:cs typeface="Helvetica" charset="0"/>
              </a:rPr>
              <a:t>Total 2025 Improvement Cost </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$3,546,000 to $3,916,000</a:t>
            </a:r>
          </a:p>
          <a:p>
            <a:pPr>
              <a:lnSpc>
                <a:spcPct val="120000"/>
              </a:lnSpc>
            </a:pPr>
            <a:endParaRPr lang="en-US" sz="2900" dirty="0">
              <a:latin typeface="Helvetica" charset="0"/>
              <a:ea typeface="Helvetica" charset="0"/>
              <a:cs typeface="Helvetica" charset="0"/>
            </a:endParaRPr>
          </a:p>
        </p:txBody>
      </p:sp>
      <p:pic>
        <p:nvPicPr>
          <p:cNvPr id="7" name="Picture 6">
            <a:extLst>
              <a:ext uri="{FF2B5EF4-FFF2-40B4-BE49-F238E27FC236}">
                <a16:creationId xmlns:a16="http://schemas.microsoft.com/office/drawing/2014/main" id="{B816E0E6-03AC-442F-A398-49F2AC910C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045948" y="756606"/>
            <a:ext cx="6807493" cy="5366270"/>
          </a:xfrm>
          <a:prstGeom prst="rect">
            <a:avLst/>
          </a:prstGeom>
        </p:spPr>
      </p:pic>
      <p:sp>
        <p:nvSpPr>
          <p:cNvPr id="9" name="Star: 8 Points 8">
            <a:extLst>
              <a:ext uri="{FF2B5EF4-FFF2-40B4-BE49-F238E27FC236}">
                <a16:creationId xmlns:a16="http://schemas.microsoft.com/office/drawing/2014/main" id="{DB1E14E5-70F5-4C80-A2E3-B69A0F8A9109}"/>
              </a:ext>
            </a:extLst>
          </p:cNvPr>
          <p:cNvSpPr/>
          <p:nvPr/>
        </p:nvSpPr>
        <p:spPr>
          <a:xfrm>
            <a:off x="9157092" y="485775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0" name="Star: 8 Points 9">
            <a:extLst>
              <a:ext uri="{FF2B5EF4-FFF2-40B4-BE49-F238E27FC236}">
                <a16:creationId xmlns:a16="http://schemas.microsoft.com/office/drawing/2014/main" id="{79989E0D-7391-417F-B875-F35B29797B0D}"/>
              </a:ext>
            </a:extLst>
          </p:cNvPr>
          <p:cNvSpPr/>
          <p:nvPr/>
        </p:nvSpPr>
        <p:spPr>
          <a:xfrm>
            <a:off x="9157092" y="443865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1" name="Star: 8 Points 10">
            <a:extLst>
              <a:ext uri="{FF2B5EF4-FFF2-40B4-BE49-F238E27FC236}">
                <a16:creationId xmlns:a16="http://schemas.microsoft.com/office/drawing/2014/main" id="{71A81911-F76D-4887-803F-CC01C5237D82}"/>
              </a:ext>
            </a:extLst>
          </p:cNvPr>
          <p:cNvSpPr/>
          <p:nvPr/>
        </p:nvSpPr>
        <p:spPr>
          <a:xfrm>
            <a:off x="9157092" y="411480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2" name="Star: 8 Points 11">
            <a:extLst>
              <a:ext uri="{FF2B5EF4-FFF2-40B4-BE49-F238E27FC236}">
                <a16:creationId xmlns:a16="http://schemas.microsoft.com/office/drawing/2014/main" id="{25A124C7-B6A4-4C5B-B841-42B0CC7E8701}"/>
              </a:ext>
            </a:extLst>
          </p:cNvPr>
          <p:cNvSpPr/>
          <p:nvPr/>
        </p:nvSpPr>
        <p:spPr>
          <a:xfrm>
            <a:off x="9151133" y="5202918"/>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4" name="Star: 8 Points 13">
            <a:extLst>
              <a:ext uri="{FF2B5EF4-FFF2-40B4-BE49-F238E27FC236}">
                <a16:creationId xmlns:a16="http://schemas.microsoft.com/office/drawing/2014/main" id="{E2996A04-2779-4E51-9D4E-C02C55380880}"/>
              </a:ext>
            </a:extLst>
          </p:cNvPr>
          <p:cNvSpPr/>
          <p:nvPr/>
        </p:nvSpPr>
        <p:spPr>
          <a:xfrm>
            <a:off x="9160658" y="369570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5" name="Star: 8 Points 14">
            <a:extLst>
              <a:ext uri="{FF2B5EF4-FFF2-40B4-BE49-F238E27FC236}">
                <a16:creationId xmlns:a16="http://schemas.microsoft.com/office/drawing/2014/main" id="{B3ABB029-6195-498A-BA73-339A734A8197}"/>
              </a:ext>
            </a:extLst>
          </p:cNvPr>
          <p:cNvSpPr/>
          <p:nvPr/>
        </p:nvSpPr>
        <p:spPr>
          <a:xfrm>
            <a:off x="9185666" y="1853604"/>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3" name="Title 1">
            <a:extLst>
              <a:ext uri="{FF2B5EF4-FFF2-40B4-BE49-F238E27FC236}">
                <a16:creationId xmlns:a16="http://schemas.microsoft.com/office/drawing/2014/main" id="{C3145DCB-3BCD-4E47-85BE-B1822457471A}"/>
              </a:ext>
            </a:extLst>
          </p:cNvPr>
          <p:cNvSpPr txBox="1">
            <a:spLocks/>
          </p:cNvSpPr>
          <p:nvPr/>
        </p:nvSpPr>
        <p:spPr>
          <a:xfrm>
            <a:off x="3700029" y="6459782"/>
            <a:ext cx="11249891" cy="11126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50000"/>
                  </a:schemeClr>
                </a:solidFill>
                <a:latin typeface="Helvetica" charset="0"/>
                <a:ea typeface="Helvetica" charset="0"/>
                <a:cs typeface="Helvetica" charset="0"/>
              </a:defRPr>
            </a:lvl1pPr>
          </a:lstStyle>
          <a:p>
            <a:r>
              <a:rPr lang="en-US" sz="2000" dirty="0">
                <a:solidFill>
                  <a:srgbClr val="7030A0"/>
                </a:solidFill>
              </a:rPr>
              <a:t>* Development Driven</a:t>
            </a:r>
          </a:p>
        </p:txBody>
      </p:sp>
    </p:spTree>
    <p:extLst>
      <p:ext uri="{BB962C8B-B14F-4D97-AF65-F5344CB8AC3E}">
        <p14:creationId xmlns:p14="http://schemas.microsoft.com/office/powerpoint/2010/main" val="36253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63" y="263528"/>
            <a:ext cx="11249891" cy="1112692"/>
          </a:xfrm>
        </p:spPr>
        <p:txBody>
          <a:bodyPr/>
          <a:lstStyle/>
          <a:p>
            <a:r>
              <a:rPr lang="en-US" dirty="0">
                <a:solidFill>
                  <a:schemeClr val="accent4"/>
                </a:solidFill>
              </a:rPr>
              <a:t>Year 2030 Improvements</a:t>
            </a:r>
          </a:p>
        </p:txBody>
      </p:sp>
      <p:sp>
        <p:nvSpPr>
          <p:cNvPr id="3" name="Content Placeholder 2">
            <a:extLst>
              <a:ext uri="{FF2B5EF4-FFF2-40B4-BE49-F238E27FC236}">
                <a16:creationId xmlns:a16="http://schemas.microsoft.com/office/drawing/2014/main" id="{B9331AA3-548B-4BA8-B1F7-83F4B9A7D0B7}"/>
              </a:ext>
            </a:extLst>
          </p:cNvPr>
          <p:cNvSpPr>
            <a:spLocks noGrp="1"/>
          </p:cNvSpPr>
          <p:nvPr>
            <p:ph sz="half" idx="1"/>
          </p:nvPr>
        </p:nvSpPr>
        <p:spPr>
          <a:xfrm>
            <a:off x="146464" y="1162870"/>
            <a:ext cx="6540086" cy="5052579"/>
          </a:xfrm>
        </p:spPr>
        <p:txBody>
          <a:bodyPr>
            <a:normAutofit lnSpcReduction="10000"/>
          </a:bodyPr>
          <a:lstStyle/>
          <a:p>
            <a:pPr marL="457200" indent="-457200">
              <a:lnSpc>
                <a:spcPct val="120000"/>
              </a:lnSpc>
              <a:buFont typeface="Arial" panose="020B0604020202020204" pitchFamily="34" charset="0"/>
              <a:buChar char="•"/>
            </a:pPr>
            <a:r>
              <a:rPr lang="en-US" sz="2600" dirty="0">
                <a:solidFill>
                  <a:schemeClr val="accent4"/>
                </a:solidFill>
                <a:latin typeface="Helvetica" charset="0"/>
                <a:ea typeface="Helvetica" charset="0"/>
                <a:cs typeface="Helvetica" charset="0"/>
              </a:rPr>
              <a:t>Improvement 4 – Interstate Avenue</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Grade-Separate - $23,000,000</a:t>
            </a:r>
          </a:p>
          <a:p>
            <a:pPr marL="457200" indent="-457200">
              <a:lnSpc>
                <a:spcPct val="120000"/>
              </a:lnSpc>
              <a:buFont typeface="Arial" panose="020B0604020202020204" pitchFamily="34" charset="0"/>
              <a:buChar char="•"/>
            </a:pPr>
            <a:r>
              <a:rPr lang="en-US" sz="2600" dirty="0">
                <a:solidFill>
                  <a:schemeClr val="accent4"/>
                </a:solidFill>
                <a:latin typeface="Helvetica" charset="0"/>
                <a:ea typeface="Helvetica" charset="0"/>
                <a:cs typeface="Helvetica" charset="0"/>
              </a:rPr>
              <a:t>Improvement 5 – 43rd Avenue</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At-Grade Improvements - $1,925,000</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Interchange - $30,000,000</a:t>
            </a:r>
          </a:p>
          <a:p>
            <a:pPr marL="457200" indent="-457200">
              <a:lnSpc>
                <a:spcPct val="120000"/>
              </a:lnSpc>
              <a:buFont typeface="Arial" panose="020B0604020202020204" pitchFamily="34" charset="0"/>
              <a:buChar char="•"/>
            </a:pPr>
            <a:r>
              <a:rPr lang="en-US" sz="2600" dirty="0">
                <a:solidFill>
                  <a:schemeClr val="accent4"/>
                </a:solidFill>
                <a:latin typeface="Helvetica" charset="0"/>
                <a:ea typeface="Helvetica" charset="0"/>
                <a:cs typeface="Helvetica" charset="0"/>
              </a:rPr>
              <a:t>Improvement 6 – 71st Avenue</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At-Grade Improvements - $2,200,000</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Interchange - $25,000,000</a:t>
            </a:r>
          </a:p>
          <a:p>
            <a:pPr marL="457200" indent="-457200">
              <a:lnSpc>
                <a:spcPct val="120000"/>
              </a:lnSpc>
              <a:buFont typeface="Arial" panose="020B0604020202020204" pitchFamily="34" charset="0"/>
              <a:buChar char="•"/>
            </a:pPr>
            <a:r>
              <a:rPr lang="en-US" sz="2600" dirty="0">
                <a:solidFill>
                  <a:schemeClr val="accent4"/>
                </a:solidFill>
                <a:latin typeface="Helvetica" charset="0"/>
                <a:ea typeface="Helvetica" charset="0"/>
                <a:cs typeface="Helvetica" charset="0"/>
              </a:rPr>
              <a:t>Total 2030 Improvement Cost </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$27,125,000 to $78,000,000</a:t>
            </a:r>
          </a:p>
          <a:p>
            <a:pPr>
              <a:lnSpc>
                <a:spcPct val="120000"/>
              </a:lnSpc>
            </a:pPr>
            <a:endParaRPr lang="en-US" sz="2900" dirty="0">
              <a:latin typeface="Helvetica" charset="0"/>
              <a:ea typeface="Helvetica" charset="0"/>
              <a:cs typeface="Helvetica" charset="0"/>
            </a:endParaRPr>
          </a:p>
        </p:txBody>
      </p:sp>
      <p:pic>
        <p:nvPicPr>
          <p:cNvPr id="7" name="Picture 6">
            <a:extLst>
              <a:ext uri="{FF2B5EF4-FFF2-40B4-BE49-F238E27FC236}">
                <a16:creationId xmlns:a16="http://schemas.microsoft.com/office/drawing/2014/main" id="{B816E0E6-03AC-442F-A398-49F2AC910C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921229" y="631886"/>
            <a:ext cx="6807493" cy="5615708"/>
          </a:xfrm>
          <a:prstGeom prst="rect">
            <a:avLst/>
          </a:prstGeom>
        </p:spPr>
      </p:pic>
      <p:sp>
        <p:nvSpPr>
          <p:cNvPr id="9" name="Star: 8 Points 8">
            <a:extLst>
              <a:ext uri="{FF2B5EF4-FFF2-40B4-BE49-F238E27FC236}">
                <a16:creationId xmlns:a16="http://schemas.microsoft.com/office/drawing/2014/main" id="{DB1E14E5-70F5-4C80-A2E3-B69A0F8A9109}"/>
              </a:ext>
            </a:extLst>
          </p:cNvPr>
          <p:cNvSpPr/>
          <p:nvPr/>
        </p:nvSpPr>
        <p:spPr>
          <a:xfrm>
            <a:off x="9157092" y="485775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0" name="Star: 8 Points 9">
            <a:extLst>
              <a:ext uri="{FF2B5EF4-FFF2-40B4-BE49-F238E27FC236}">
                <a16:creationId xmlns:a16="http://schemas.microsoft.com/office/drawing/2014/main" id="{79989E0D-7391-417F-B875-F35B29797B0D}"/>
              </a:ext>
            </a:extLst>
          </p:cNvPr>
          <p:cNvSpPr/>
          <p:nvPr/>
        </p:nvSpPr>
        <p:spPr>
          <a:xfrm>
            <a:off x="9157092" y="443865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1" name="Star: 8 Points 10">
            <a:extLst>
              <a:ext uri="{FF2B5EF4-FFF2-40B4-BE49-F238E27FC236}">
                <a16:creationId xmlns:a16="http://schemas.microsoft.com/office/drawing/2014/main" id="{71A81911-F76D-4887-803F-CC01C5237D82}"/>
              </a:ext>
            </a:extLst>
          </p:cNvPr>
          <p:cNvSpPr/>
          <p:nvPr/>
        </p:nvSpPr>
        <p:spPr>
          <a:xfrm>
            <a:off x="9157092" y="411480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2" name="Star: 8 Points 11">
            <a:extLst>
              <a:ext uri="{FF2B5EF4-FFF2-40B4-BE49-F238E27FC236}">
                <a16:creationId xmlns:a16="http://schemas.microsoft.com/office/drawing/2014/main" id="{25A124C7-B6A4-4C5B-B841-42B0CC7E8701}"/>
              </a:ext>
            </a:extLst>
          </p:cNvPr>
          <p:cNvSpPr/>
          <p:nvPr/>
        </p:nvSpPr>
        <p:spPr>
          <a:xfrm>
            <a:off x="9151133" y="5202918"/>
            <a:ext cx="278618" cy="228600"/>
          </a:xfrm>
          <a:prstGeom prst="star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14" name="Star: 8 Points 13">
            <a:extLst>
              <a:ext uri="{FF2B5EF4-FFF2-40B4-BE49-F238E27FC236}">
                <a16:creationId xmlns:a16="http://schemas.microsoft.com/office/drawing/2014/main" id="{E2996A04-2779-4E51-9D4E-C02C55380880}"/>
              </a:ext>
            </a:extLst>
          </p:cNvPr>
          <p:cNvSpPr/>
          <p:nvPr/>
        </p:nvSpPr>
        <p:spPr>
          <a:xfrm>
            <a:off x="9160658" y="369570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5" name="Star: 8 Points 14">
            <a:extLst>
              <a:ext uri="{FF2B5EF4-FFF2-40B4-BE49-F238E27FC236}">
                <a16:creationId xmlns:a16="http://schemas.microsoft.com/office/drawing/2014/main" id="{B3ABB029-6195-498A-BA73-339A734A8197}"/>
              </a:ext>
            </a:extLst>
          </p:cNvPr>
          <p:cNvSpPr/>
          <p:nvPr/>
        </p:nvSpPr>
        <p:spPr>
          <a:xfrm>
            <a:off x="9185666" y="1853604"/>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3" name="Star: 8 Points 12">
            <a:extLst>
              <a:ext uri="{FF2B5EF4-FFF2-40B4-BE49-F238E27FC236}">
                <a16:creationId xmlns:a16="http://schemas.microsoft.com/office/drawing/2014/main" id="{10D49E78-3D8E-4763-A6FC-7ED349903D5D}"/>
              </a:ext>
            </a:extLst>
          </p:cNvPr>
          <p:cNvSpPr/>
          <p:nvPr/>
        </p:nvSpPr>
        <p:spPr>
          <a:xfrm>
            <a:off x="9176141" y="3343275"/>
            <a:ext cx="278618" cy="228600"/>
          </a:xfrm>
          <a:prstGeom prst="star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16" name="Star: 8 Points 15">
            <a:extLst>
              <a:ext uri="{FF2B5EF4-FFF2-40B4-BE49-F238E27FC236}">
                <a16:creationId xmlns:a16="http://schemas.microsoft.com/office/drawing/2014/main" id="{43990274-0294-41D9-824B-5042A249D688}"/>
              </a:ext>
            </a:extLst>
          </p:cNvPr>
          <p:cNvSpPr/>
          <p:nvPr/>
        </p:nvSpPr>
        <p:spPr>
          <a:xfrm>
            <a:off x="9208282" y="355911"/>
            <a:ext cx="278618" cy="228600"/>
          </a:xfrm>
          <a:prstGeom prst="star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Tree>
    <p:extLst>
      <p:ext uri="{BB962C8B-B14F-4D97-AF65-F5344CB8AC3E}">
        <p14:creationId xmlns:p14="http://schemas.microsoft.com/office/powerpoint/2010/main" val="288900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16E0E6-03AC-442F-A398-49F2AC910C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921229" y="631886"/>
            <a:ext cx="6807493" cy="5615708"/>
          </a:xfrm>
          <a:prstGeom prst="rect">
            <a:avLst/>
          </a:prstGeom>
        </p:spPr>
      </p:pic>
      <p:cxnSp>
        <p:nvCxnSpPr>
          <p:cNvPr id="20" name="Straight Connector 19">
            <a:extLst>
              <a:ext uri="{FF2B5EF4-FFF2-40B4-BE49-F238E27FC236}">
                <a16:creationId xmlns:a16="http://schemas.microsoft.com/office/drawing/2014/main" id="{D18063FC-3BA5-4557-A20E-EA24F43CA244}"/>
              </a:ext>
            </a:extLst>
          </p:cNvPr>
          <p:cNvCxnSpPr>
            <a:cxnSpLocks/>
            <a:stCxn id="16" idx="2"/>
            <a:endCxn id="11" idx="6"/>
          </p:cNvCxnSpPr>
          <p:nvPr/>
        </p:nvCxnSpPr>
        <p:spPr>
          <a:xfrm flipH="1">
            <a:off x="9296401" y="603563"/>
            <a:ext cx="51190" cy="3511237"/>
          </a:xfrm>
          <a:prstGeom prst="line">
            <a:avLst/>
          </a:prstGeom>
          <a:ln w="76200">
            <a:solidFill>
              <a:srgbClr val="FF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463" y="263528"/>
            <a:ext cx="11249891" cy="1112692"/>
          </a:xfrm>
        </p:spPr>
        <p:txBody>
          <a:bodyPr/>
          <a:lstStyle/>
          <a:p>
            <a:r>
              <a:rPr lang="en-US" dirty="0">
                <a:solidFill>
                  <a:srgbClr val="FF66FF"/>
                </a:solidFill>
              </a:rPr>
              <a:t>Year 2035 Improvements</a:t>
            </a:r>
          </a:p>
        </p:txBody>
      </p:sp>
      <p:sp>
        <p:nvSpPr>
          <p:cNvPr id="3" name="Content Placeholder 2">
            <a:extLst>
              <a:ext uri="{FF2B5EF4-FFF2-40B4-BE49-F238E27FC236}">
                <a16:creationId xmlns:a16="http://schemas.microsoft.com/office/drawing/2014/main" id="{B9331AA3-548B-4BA8-B1F7-83F4B9A7D0B7}"/>
              </a:ext>
            </a:extLst>
          </p:cNvPr>
          <p:cNvSpPr>
            <a:spLocks noGrp="1"/>
          </p:cNvSpPr>
          <p:nvPr>
            <p:ph sz="half" idx="1"/>
          </p:nvPr>
        </p:nvSpPr>
        <p:spPr>
          <a:xfrm>
            <a:off x="146464" y="1162870"/>
            <a:ext cx="6540086" cy="5052579"/>
          </a:xfrm>
        </p:spPr>
        <p:txBody>
          <a:bodyPr>
            <a:normAutofit/>
          </a:bodyPr>
          <a:lstStyle/>
          <a:p>
            <a:pPr marL="457200" indent="-457200">
              <a:lnSpc>
                <a:spcPct val="120000"/>
              </a:lnSpc>
              <a:buFont typeface="Arial" panose="020B0604020202020204" pitchFamily="34" charset="0"/>
              <a:buChar char="•"/>
            </a:pPr>
            <a:r>
              <a:rPr lang="en-US" sz="2600" dirty="0">
                <a:solidFill>
                  <a:srgbClr val="FF66FF"/>
                </a:solidFill>
                <a:latin typeface="Helvetica" charset="0"/>
                <a:ea typeface="Helvetica" charset="0"/>
                <a:cs typeface="Helvetica" charset="0"/>
              </a:rPr>
              <a:t>Improvement 8 – 4th Street</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Restripe as 3-Lane Facility - $80,000</a:t>
            </a:r>
          </a:p>
          <a:p>
            <a:pPr marL="457200" indent="-457200">
              <a:lnSpc>
                <a:spcPct val="120000"/>
              </a:lnSpc>
              <a:buFont typeface="Arial" panose="020B0604020202020204" pitchFamily="34" charset="0"/>
              <a:buChar char="•"/>
            </a:pPr>
            <a:r>
              <a:rPr lang="en-US" sz="2600" dirty="0">
                <a:solidFill>
                  <a:srgbClr val="FF66FF"/>
                </a:solidFill>
                <a:latin typeface="Helvetica" charset="0"/>
                <a:ea typeface="Helvetica" charset="0"/>
                <a:cs typeface="Helvetica" charset="0"/>
              </a:rPr>
              <a:t>Improvement 9 – 19th Street</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Restripe as 3-Lane Facility - $97,000</a:t>
            </a:r>
          </a:p>
          <a:p>
            <a:pPr marL="457200" indent="-457200">
              <a:lnSpc>
                <a:spcPct val="120000"/>
              </a:lnSpc>
              <a:buFont typeface="Arial" panose="020B0604020202020204" pitchFamily="34" charset="0"/>
              <a:buChar char="•"/>
            </a:pPr>
            <a:r>
              <a:rPr lang="en-US" sz="2600" dirty="0">
                <a:solidFill>
                  <a:srgbClr val="FF66FF"/>
                </a:solidFill>
                <a:latin typeface="Helvetica" charset="0"/>
                <a:ea typeface="Helvetica" charset="0"/>
                <a:cs typeface="Helvetica" charset="0"/>
              </a:rPr>
              <a:t>Improvement 10 – US 83 Upgrade</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6-Lane Urban Arterial - $35,000,000</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4-Lane Expressway - $42,800,000 </a:t>
            </a:r>
            <a:r>
              <a:rPr lang="en-US" sz="2200" dirty="0">
                <a:solidFill>
                  <a:srgbClr val="7030A0"/>
                </a:solidFill>
                <a:latin typeface="Helvetica" charset="0"/>
                <a:ea typeface="Helvetica" charset="0"/>
                <a:cs typeface="Helvetica" charset="0"/>
              </a:rPr>
              <a:t>*</a:t>
            </a:r>
          </a:p>
          <a:p>
            <a:pPr marL="457200" indent="-457200">
              <a:lnSpc>
                <a:spcPct val="120000"/>
              </a:lnSpc>
              <a:buFont typeface="Arial" panose="020B0604020202020204" pitchFamily="34" charset="0"/>
              <a:buChar char="•"/>
            </a:pPr>
            <a:r>
              <a:rPr lang="en-US" sz="2600" dirty="0">
                <a:solidFill>
                  <a:srgbClr val="FF66FF"/>
                </a:solidFill>
                <a:latin typeface="Helvetica" charset="0"/>
                <a:ea typeface="Helvetica" charset="0"/>
                <a:cs typeface="Helvetica" charset="0"/>
              </a:rPr>
              <a:t>Total 2035 Improvement Cost </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$35,177,000 to $42,977,000</a:t>
            </a:r>
          </a:p>
          <a:p>
            <a:pPr>
              <a:lnSpc>
                <a:spcPct val="120000"/>
              </a:lnSpc>
            </a:pPr>
            <a:endParaRPr lang="en-US" sz="2900" dirty="0">
              <a:latin typeface="Helvetica" charset="0"/>
              <a:ea typeface="Helvetica" charset="0"/>
              <a:cs typeface="Helvetica" charset="0"/>
            </a:endParaRPr>
          </a:p>
        </p:txBody>
      </p:sp>
      <p:sp>
        <p:nvSpPr>
          <p:cNvPr id="9" name="Star: 8 Points 8">
            <a:extLst>
              <a:ext uri="{FF2B5EF4-FFF2-40B4-BE49-F238E27FC236}">
                <a16:creationId xmlns:a16="http://schemas.microsoft.com/office/drawing/2014/main" id="{DB1E14E5-70F5-4C80-A2E3-B69A0F8A9109}"/>
              </a:ext>
            </a:extLst>
          </p:cNvPr>
          <p:cNvSpPr/>
          <p:nvPr/>
        </p:nvSpPr>
        <p:spPr>
          <a:xfrm>
            <a:off x="9157092" y="485775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0" name="Star: 8 Points 9">
            <a:extLst>
              <a:ext uri="{FF2B5EF4-FFF2-40B4-BE49-F238E27FC236}">
                <a16:creationId xmlns:a16="http://schemas.microsoft.com/office/drawing/2014/main" id="{79989E0D-7391-417F-B875-F35B29797B0D}"/>
              </a:ext>
            </a:extLst>
          </p:cNvPr>
          <p:cNvSpPr/>
          <p:nvPr/>
        </p:nvSpPr>
        <p:spPr>
          <a:xfrm>
            <a:off x="9157092" y="443865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1" name="Star: 8 Points 10">
            <a:extLst>
              <a:ext uri="{FF2B5EF4-FFF2-40B4-BE49-F238E27FC236}">
                <a16:creationId xmlns:a16="http://schemas.microsoft.com/office/drawing/2014/main" id="{71A81911-F76D-4887-803F-CC01C5237D82}"/>
              </a:ext>
            </a:extLst>
          </p:cNvPr>
          <p:cNvSpPr/>
          <p:nvPr/>
        </p:nvSpPr>
        <p:spPr>
          <a:xfrm>
            <a:off x="9157092" y="411480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2" name="Star: 8 Points 11">
            <a:extLst>
              <a:ext uri="{FF2B5EF4-FFF2-40B4-BE49-F238E27FC236}">
                <a16:creationId xmlns:a16="http://schemas.microsoft.com/office/drawing/2014/main" id="{25A124C7-B6A4-4C5B-B841-42B0CC7E8701}"/>
              </a:ext>
            </a:extLst>
          </p:cNvPr>
          <p:cNvSpPr/>
          <p:nvPr/>
        </p:nvSpPr>
        <p:spPr>
          <a:xfrm>
            <a:off x="9151133" y="5202918"/>
            <a:ext cx="278618" cy="228600"/>
          </a:xfrm>
          <a:prstGeom prst="star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14" name="Star: 8 Points 13">
            <a:extLst>
              <a:ext uri="{FF2B5EF4-FFF2-40B4-BE49-F238E27FC236}">
                <a16:creationId xmlns:a16="http://schemas.microsoft.com/office/drawing/2014/main" id="{E2996A04-2779-4E51-9D4E-C02C55380880}"/>
              </a:ext>
            </a:extLst>
          </p:cNvPr>
          <p:cNvSpPr/>
          <p:nvPr/>
        </p:nvSpPr>
        <p:spPr>
          <a:xfrm>
            <a:off x="9160658" y="369570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5" name="Star: 8 Points 14">
            <a:extLst>
              <a:ext uri="{FF2B5EF4-FFF2-40B4-BE49-F238E27FC236}">
                <a16:creationId xmlns:a16="http://schemas.microsoft.com/office/drawing/2014/main" id="{B3ABB029-6195-498A-BA73-339A734A8197}"/>
              </a:ext>
            </a:extLst>
          </p:cNvPr>
          <p:cNvSpPr/>
          <p:nvPr/>
        </p:nvSpPr>
        <p:spPr>
          <a:xfrm>
            <a:off x="9185666" y="1853604"/>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3" name="Star: 8 Points 12">
            <a:extLst>
              <a:ext uri="{FF2B5EF4-FFF2-40B4-BE49-F238E27FC236}">
                <a16:creationId xmlns:a16="http://schemas.microsoft.com/office/drawing/2014/main" id="{10D49E78-3D8E-4763-A6FC-7ED349903D5D}"/>
              </a:ext>
            </a:extLst>
          </p:cNvPr>
          <p:cNvSpPr/>
          <p:nvPr/>
        </p:nvSpPr>
        <p:spPr>
          <a:xfrm>
            <a:off x="9176141" y="3343275"/>
            <a:ext cx="278618" cy="228600"/>
          </a:xfrm>
          <a:prstGeom prst="star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16" name="Star: 8 Points 15">
            <a:extLst>
              <a:ext uri="{FF2B5EF4-FFF2-40B4-BE49-F238E27FC236}">
                <a16:creationId xmlns:a16="http://schemas.microsoft.com/office/drawing/2014/main" id="{43990274-0294-41D9-824B-5042A249D688}"/>
              </a:ext>
            </a:extLst>
          </p:cNvPr>
          <p:cNvSpPr/>
          <p:nvPr/>
        </p:nvSpPr>
        <p:spPr>
          <a:xfrm>
            <a:off x="9208282" y="374963"/>
            <a:ext cx="278618" cy="228600"/>
          </a:xfrm>
          <a:prstGeom prst="star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4" name="Freeform: Shape 3">
            <a:extLst>
              <a:ext uri="{FF2B5EF4-FFF2-40B4-BE49-F238E27FC236}">
                <a16:creationId xmlns:a16="http://schemas.microsoft.com/office/drawing/2014/main" id="{69A27374-EDC0-4CE7-B0D0-A3DC7349F0A5}"/>
              </a:ext>
            </a:extLst>
          </p:cNvPr>
          <p:cNvSpPr/>
          <p:nvPr/>
        </p:nvSpPr>
        <p:spPr>
          <a:xfrm>
            <a:off x="8305800" y="4962525"/>
            <a:ext cx="222504" cy="1457325"/>
          </a:xfrm>
          <a:custGeom>
            <a:avLst/>
            <a:gdLst>
              <a:gd name="connsiteX0" fmla="*/ 66675 w 222504"/>
              <a:gd name="connsiteY0" fmla="*/ 1457325 h 1457325"/>
              <a:gd name="connsiteX1" fmla="*/ 47625 w 222504"/>
              <a:gd name="connsiteY1" fmla="*/ 962025 h 1457325"/>
              <a:gd name="connsiteX2" fmla="*/ 19050 w 222504"/>
              <a:gd name="connsiteY2" fmla="*/ 866775 h 1457325"/>
              <a:gd name="connsiteX3" fmla="*/ 9525 w 222504"/>
              <a:gd name="connsiteY3" fmla="*/ 838200 h 1457325"/>
              <a:gd name="connsiteX4" fmla="*/ 0 w 222504"/>
              <a:gd name="connsiteY4" fmla="*/ 809625 h 1457325"/>
              <a:gd name="connsiteX5" fmla="*/ 9525 w 222504"/>
              <a:gd name="connsiteY5" fmla="*/ 685800 h 1457325"/>
              <a:gd name="connsiteX6" fmla="*/ 28575 w 222504"/>
              <a:gd name="connsiteY6" fmla="*/ 628650 h 1457325"/>
              <a:gd name="connsiteX7" fmla="*/ 38100 w 222504"/>
              <a:gd name="connsiteY7" fmla="*/ 600075 h 1457325"/>
              <a:gd name="connsiteX8" fmla="*/ 57150 w 222504"/>
              <a:gd name="connsiteY8" fmla="*/ 542925 h 1457325"/>
              <a:gd name="connsiteX9" fmla="*/ 85725 w 222504"/>
              <a:gd name="connsiteY9" fmla="*/ 485775 h 1457325"/>
              <a:gd name="connsiteX10" fmla="*/ 114300 w 222504"/>
              <a:gd name="connsiteY10" fmla="*/ 466725 h 1457325"/>
              <a:gd name="connsiteX11" fmla="*/ 152400 w 222504"/>
              <a:gd name="connsiteY11" fmla="*/ 419100 h 1457325"/>
              <a:gd name="connsiteX12" fmla="*/ 171450 w 222504"/>
              <a:gd name="connsiteY12" fmla="*/ 390525 h 1457325"/>
              <a:gd name="connsiteX13" fmla="*/ 200025 w 222504"/>
              <a:gd name="connsiteY13" fmla="*/ 361950 h 1457325"/>
              <a:gd name="connsiteX14" fmla="*/ 219075 w 222504"/>
              <a:gd name="connsiteY14" fmla="*/ 85725 h 1457325"/>
              <a:gd name="connsiteX15" fmla="*/ 209550 w 222504"/>
              <a:gd name="connsiteY15"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504" h="1457325">
                <a:moveTo>
                  <a:pt x="66675" y="1457325"/>
                </a:moveTo>
                <a:cubicBezTo>
                  <a:pt x="64488" y="1372023"/>
                  <a:pt x="63843" y="1099879"/>
                  <a:pt x="47625" y="962025"/>
                </a:cubicBezTo>
                <a:cubicBezTo>
                  <a:pt x="45008" y="939778"/>
                  <a:pt x="24173" y="882145"/>
                  <a:pt x="19050" y="866775"/>
                </a:cubicBezTo>
                <a:lnTo>
                  <a:pt x="9525" y="838200"/>
                </a:lnTo>
                <a:lnTo>
                  <a:pt x="0" y="809625"/>
                </a:lnTo>
                <a:cubicBezTo>
                  <a:pt x="3175" y="768350"/>
                  <a:pt x="3069" y="726690"/>
                  <a:pt x="9525" y="685800"/>
                </a:cubicBezTo>
                <a:cubicBezTo>
                  <a:pt x="12657" y="665965"/>
                  <a:pt x="22225" y="647700"/>
                  <a:pt x="28575" y="628650"/>
                </a:cubicBezTo>
                <a:lnTo>
                  <a:pt x="38100" y="600075"/>
                </a:lnTo>
                <a:lnTo>
                  <a:pt x="57150" y="542925"/>
                </a:lnTo>
                <a:cubicBezTo>
                  <a:pt x="64897" y="519684"/>
                  <a:pt x="67261" y="504239"/>
                  <a:pt x="85725" y="485775"/>
                </a:cubicBezTo>
                <a:cubicBezTo>
                  <a:pt x="93820" y="477680"/>
                  <a:pt x="104775" y="473075"/>
                  <a:pt x="114300" y="466725"/>
                </a:cubicBezTo>
                <a:cubicBezTo>
                  <a:pt x="132843" y="411095"/>
                  <a:pt x="109316" y="462184"/>
                  <a:pt x="152400" y="419100"/>
                </a:cubicBezTo>
                <a:cubicBezTo>
                  <a:pt x="160495" y="411005"/>
                  <a:pt x="164121" y="399319"/>
                  <a:pt x="171450" y="390525"/>
                </a:cubicBezTo>
                <a:cubicBezTo>
                  <a:pt x="180074" y="380177"/>
                  <a:pt x="190500" y="371475"/>
                  <a:pt x="200025" y="361950"/>
                </a:cubicBezTo>
                <a:cubicBezTo>
                  <a:pt x="234469" y="258617"/>
                  <a:pt x="219075" y="313675"/>
                  <a:pt x="219075" y="85725"/>
                </a:cubicBezTo>
                <a:cubicBezTo>
                  <a:pt x="219075" y="56974"/>
                  <a:pt x="209550" y="0"/>
                  <a:pt x="209550" y="0"/>
                </a:cubicBezTo>
              </a:path>
            </a:pathLst>
          </a:custGeom>
          <a:noFill/>
          <a:ln w="762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8 Points 16">
            <a:extLst>
              <a:ext uri="{FF2B5EF4-FFF2-40B4-BE49-F238E27FC236}">
                <a16:creationId xmlns:a16="http://schemas.microsoft.com/office/drawing/2014/main" id="{391E98EB-928D-4AB1-8B75-2AA387CE464D}"/>
              </a:ext>
            </a:extLst>
          </p:cNvPr>
          <p:cNvSpPr/>
          <p:nvPr/>
        </p:nvSpPr>
        <p:spPr>
          <a:xfrm>
            <a:off x="7935498" y="5545818"/>
            <a:ext cx="278618" cy="228600"/>
          </a:xfrm>
          <a:prstGeom prst="star8">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cxnSp>
        <p:nvCxnSpPr>
          <p:cNvPr id="18" name="Straight Connector 17">
            <a:extLst>
              <a:ext uri="{FF2B5EF4-FFF2-40B4-BE49-F238E27FC236}">
                <a16:creationId xmlns:a16="http://schemas.microsoft.com/office/drawing/2014/main" id="{33ED2F19-ACD4-47BA-8CCD-4DFD756DB785}"/>
              </a:ext>
            </a:extLst>
          </p:cNvPr>
          <p:cNvCxnSpPr/>
          <p:nvPr/>
        </p:nvCxnSpPr>
        <p:spPr>
          <a:xfrm>
            <a:off x="10062221" y="4962525"/>
            <a:ext cx="0" cy="1457325"/>
          </a:xfrm>
          <a:prstGeom prst="line">
            <a:avLst/>
          </a:prstGeom>
          <a:ln w="76200">
            <a:solidFill>
              <a:srgbClr val="FF66FF"/>
            </a:solidFill>
          </a:ln>
        </p:spPr>
        <p:style>
          <a:lnRef idx="1">
            <a:schemeClr val="accent1"/>
          </a:lnRef>
          <a:fillRef idx="0">
            <a:schemeClr val="accent1"/>
          </a:fillRef>
          <a:effectRef idx="0">
            <a:schemeClr val="accent1"/>
          </a:effectRef>
          <a:fontRef idx="minor">
            <a:schemeClr val="tx1"/>
          </a:fontRef>
        </p:style>
      </p:cxnSp>
      <p:sp>
        <p:nvSpPr>
          <p:cNvPr id="19" name="Star: 8 Points 18">
            <a:extLst>
              <a:ext uri="{FF2B5EF4-FFF2-40B4-BE49-F238E27FC236}">
                <a16:creationId xmlns:a16="http://schemas.microsoft.com/office/drawing/2014/main" id="{2B8268EA-C100-4B73-81F7-8A45E0EC3EA7}"/>
              </a:ext>
            </a:extLst>
          </p:cNvPr>
          <p:cNvSpPr/>
          <p:nvPr/>
        </p:nvSpPr>
        <p:spPr>
          <a:xfrm>
            <a:off x="10147554" y="5545818"/>
            <a:ext cx="278618" cy="228600"/>
          </a:xfrm>
          <a:prstGeom prst="star8">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27" name="Star: 8 Points 26">
            <a:extLst>
              <a:ext uri="{FF2B5EF4-FFF2-40B4-BE49-F238E27FC236}">
                <a16:creationId xmlns:a16="http://schemas.microsoft.com/office/drawing/2014/main" id="{9AF320EF-6868-4E06-8CE1-1DF9B01DFC61}"/>
              </a:ext>
            </a:extLst>
          </p:cNvPr>
          <p:cNvSpPr/>
          <p:nvPr/>
        </p:nvSpPr>
        <p:spPr>
          <a:xfrm>
            <a:off x="9429751" y="1128572"/>
            <a:ext cx="278618" cy="297910"/>
          </a:xfrm>
          <a:prstGeom prst="star8">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8" name="Rectangle 27">
            <a:extLst>
              <a:ext uri="{FF2B5EF4-FFF2-40B4-BE49-F238E27FC236}">
                <a16:creationId xmlns:a16="http://schemas.microsoft.com/office/drawing/2014/main" id="{0529459D-47A2-43DC-BD65-85F9400C4924}"/>
              </a:ext>
            </a:extLst>
          </p:cNvPr>
          <p:cNvSpPr/>
          <p:nvPr/>
        </p:nvSpPr>
        <p:spPr>
          <a:xfrm>
            <a:off x="9125669" y="1146722"/>
            <a:ext cx="886781" cy="261610"/>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10</a:t>
            </a:r>
          </a:p>
        </p:txBody>
      </p:sp>
      <p:sp>
        <p:nvSpPr>
          <p:cNvPr id="21" name="Title 1">
            <a:extLst>
              <a:ext uri="{FF2B5EF4-FFF2-40B4-BE49-F238E27FC236}">
                <a16:creationId xmlns:a16="http://schemas.microsoft.com/office/drawing/2014/main" id="{5858DA8B-9D04-4F28-8EB3-DA1523A5D549}"/>
              </a:ext>
            </a:extLst>
          </p:cNvPr>
          <p:cNvSpPr txBox="1">
            <a:spLocks/>
          </p:cNvSpPr>
          <p:nvPr/>
        </p:nvSpPr>
        <p:spPr>
          <a:xfrm>
            <a:off x="1350835" y="6410966"/>
            <a:ext cx="11249891" cy="11126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50000"/>
                  </a:schemeClr>
                </a:solidFill>
                <a:latin typeface="Helvetica" charset="0"/>
                <a:ea typeface="Helvetica" charset="0"/>
                <a:cs typeface="Helvetica" charset="0"/>
              </a:defRPr>
            </a:lvl1pPr>
          </a:lstStyle>
          <a:p>
            <a:r>
              <a:rPr lang="en-US" sz="1800" dirty="0">
                <a:solidFill>
                  <a:srgbClr val="7030A0"/>
                </a:solidFill>
              </a:rPr>
              <a:t>* Includes Frontage/</a:t>
            </a:r>
            <a:r>
              <a:rPr lang="en-US" sz="1800" dirty="0" err="1">
                <a:solidFill>
                  <a:srgbClr val="7030A0"/>
                </a:solidFill>
              </a:rPr>
              <a:t>Backage</a:t>
            </a:r>
            <a:r>
              <a:rPr lang="en-US" sz="1800" dirty="0">
                <a:solidFill>
                  <a:srgbClr val="7030A0"/>
                </a:solidFill>
              </a:rPr>
              <a:t> Roads (~$12M)</a:t>
            </a:r>
          </a:p>
        </p:txBody>
      </p:sp>
    </p:spTree>
    <p:extLst>
      <p:ext uri="{BB962C8B-B14F-4D97-AF65-F5344CB8AC3E}">
        <p14:creationId xmlns:p14="http://schemas.microsoft.com/office/powerpoint/2010/main" val="25938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16E0E6-03AC-442F-A398-49F2AC910C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921229" y="631886"/>
            <a:ext cx="6807493" cy="5615708"/>
          </a:xfrm>
          <a:prstGeom prst="rect">
            <a:avLst/>
          </a:prstGeom>
        </p:spPr>
      </p:pic>
      <p:cxnSp>
        <p:nvCxnSpPr>
          <p:cNvPr id="20" name="Straight Connector 19">
            <a:extLst>
              <a:ext uri="{FF2B5EF4-FFF2-40B4-BE49-F238E27FC236}">
                <a16:creationId xmlns:a16="http://schemas.microsoft.com/office/drawing/2014/main" id="{D18063FC-3BA5-4557-A20E-EA24F43CA244}"/>
              </a:ext>
            </a:extLst>
          </p:cNvPr>
          <p:cNvCxnSpPr>
            <a:cxnSpLocks/>
            <a:stCxn id="16" idx="2"/>
            <a:endCxn id="11" idx="6"/>
          </p:cNvCxnSpPr>
          <p:nvPr/>
        </p:nvCxnSpPr>
        <p:spPr>
          <a:xfrm flipH="1">
            <a:off x="9296401" y="603563"/>
            <a:ext cx="51190" cy="3511237"/>
          </a:xfrm>
          <a:prstGeom prst="line">
            <a:avLst/>
          </a:prstGeom>
          <a:ln w="76200">
            <a:solidFill>
              <a:srgbClr val="FF66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6464" y="321003"/>
            <a:ext cx="11249891" cy="1112692"/>
          </a:xfrm>
        </p:spPr>
        <p:txBody>
          <a:bodyPr/>
          <a:lstStyle/>
          <a:p>
            <a:r>
              <a:rPr lang="en-US" dirty="0">
                <a:solidFill>
                  <a:srgbClr val="28F8F8"/>
                </a:solidFill>
              </a:rPr>
              <a:t>Year 2040 Improvements</a:t>
            </a:r>
          </a:p>
        </p:txBody>
      </p:sp>
      <p:sp>
        <p:nvSpPr>
          <p:cNvPr id="3" name="Content Placeholder 2">
            <a:extLst>
              <a:ext uri="{FF2B5EF4-FFF2-40B4-BE49-F238E27FC236}">
                <a16:creationId xmlns:a16="http://schemas.microsoft.com/office/drawing/2014/main" id="{B9331AA3-548B-4BA8-B1F7-83F4B9A7D0B7}"/>
              </a:ext>
            </a:extLst>
          </p:cNvPr>
          <p:cNvSpPr>
            <a:spLocks noGrp="1"/>
          </p:cNvSpPr>
          <p:nvPr>
            <p:ph sz="half" idx="1"/>
          </p:nvPr>
        </p:nvSpPr>
        <p:spPr>
          <a:xfrm>
            <a:off x="146464" y="1162870"/>
            <a:ext cx="6540086" cy="5052579"/>
          </a:xfrm>
        </p:spPr>
        <p:txBody>
          <a:bodyPr>
            <a:normAutofit/>
          </a:bodyPr>
          <a:lstStyle/>
          <a:p>
            <a:pPr marL="457200" indent="-457200">
              <a:lnSpc>
                <a:spcPct val="120000"/>
              </a:lnSpc>
              <a:buFont typeface="Arial" panose="020B0604020202020204" pitchFamily="34" charset="0"/>
              <a:buChar char="•"/>
            </a:pPr>
            <a:r>
              <a:rPr lang="en-US" sz="2600" dirty="0">
                <a:solidFill>
                  <a:srgbClr val="28F8F8"/>
                </a:solidFill>
                <a:latin typeface="Helvetica" charset="0"/>
                <a:ea typeface="Helvetica" charset="0"/>
                <a:cs typeface="Helvetica" charset="0"/>
              </a:rPr>
              <a:t>Improvement 11 – I-94 Interchange</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Reconstruct - $30,000,000</a:t>
            </a:r>
          </a:p>
          <a:p>
            <a:pPr marL="457200" indent="-457200">
              <a:lnSpc>
                <a:spcPct val="120000"/>
              </a:lnSpc>
              <a:buFont typeface="Arial" panose="020B0604020202020204" pitchFamily="34" charset="0"/>
              <a:buChar char="•"/>
            </a:pPr>
            <a:endParaRPr lang="en-US" sz="3300" dirty="0">
              <a:latin typeface="Helvetica" charset="0"/>
              <a:ea typeface="Helvetica" charset="0"/>
              <a:cs typeface="Helvetica" charset="0"/>
            </a:endParaRPr>
          </a:p>
          <a:p>
            <a:pPr marL="457200" indent="-457200">
              <a:lnSpc>
                <a:spcPct val="120000"/>
              </a:lnSpc>
              <a:buFont typeface="Arial" panose="020B0604020202020204" pitchFamily="34" charset="0"/>
              <a:buChar char="•"/>
            </a:pPr>
            <a:endParaRPr lang="en-US" sz="3300" dirty="0">
              <a:latin typeface="Helvetica" charset="0"/>
              <a:ea typeface="Helvetica" charset="0"/>
              <a:cs typeface="Helvetica" charset="0"/>
            </a:endParaRPr>
          </a:p>
          <a:p>
            <a:pPr marL="457200" indent="-457200">
              <a:lnSpc>
                <a:spcPct val="120000"/>
              </a:lnSpc>
              <a:buFont typeface="Arial" panose="020B0604020202020204" pitchFamily="34" charset="0"/>
              <a:buChar char="•"/>
            </a:pPr>
            <a:r>
              <a:rPr lang="en-US" sz="3300" dirty="0">
                <a:solidFill>
                  <a:schemeClr val="tx1"/>
                </a:solidFill>
                <a:latin typeface="Helvetica" charset="0"/>
                <a:ea typeface="Helvetica" charset="0"/>
                <a:cs typeface="Helvetica" charset="0"/>
              </a:rPr>
              <a:t>Total Corridor Investment</a:t>
            </a:r>
          </a:p>
          <a:p>
            <a:pPr marL="1143000" lvl="1" indent="-457200">
              <a:lnSpc>
                <a:spcPct val="120000"/>
              </a:lnSpc>
              <a:buFont typeface="Arial" panose="020B0604020202020204" pitchFamily="34" charset="0"/>
              <a:buChar char="•"/>
            </a:pPr>
            <a:r>
              <a:rPr lang="en-US" sz="2900" dirty="0">
                <a:solidFill>
                  <a:schemeClr val="tx1"/>
                </a:solidFill>
                <a:latin typeface="Helvetica" charset="0"/>
                <a:ea typeface="Helvetica" charset="0"/>
                <a:cs typeface="Helvetica" charset="0"/>
              </a:rPr>
              <a:t>$95M to $155M</a:t>
            </a:r>
            <a:br>
              <a:rPr lang="en-US" sz="2900" dirty="0">
                <a:solidFill>
                  <a:schemeClr val="tx1"/>
                </a:solidFill>
                <a:latin typeface="Helvetica" charset="0"/>
                <a:ea typeface="Helvetica" charset="0"/>
                <a:cs typeface="Helvetica" charset="0"/>
              </a:rPr>
            </a:br>
            <a:r>
              <a:rPr lang="en-US" sz="2000" dirty="0">
                <a:solidFill>
                  <a:schemeClr val="tx1"/>
                </a:solidFill>
                <a:latin typeface="Helvetica" charset="0"/>
                <a:ea typeface="Helvetica" charset="0"/>
                <a:cs typeface="Helvetica" charset="0"/>
              </a:rPr>
              <a:t>(includes I-94 Interchange)</a:t>
            </a:r>
          </a:p>
          <a:p>
            <a:pPr>
              <a:lnSpc>
                <a:spcPct val="120000"/>
              </a:lnSpc>
            </a:pPr>
            <a:r>
              <a:rPr lang="en-US" sz="2900" dirty="0">
                <a:latin typeface="Helvetica" charset="0"/>
                <a:ea typeface="Helvetica" charset="0"/>
                <a:cs typeface="Helvetica" charset="0"/>
              </a:rPr>
              <a:t>	</a:t>
            </a:r>
          </a:p>
        </p:txBody>
      </p:sp>
      <p:sp>
        <p:nvSpPr>
          <p:cNvPr id="9" name="Star: 8 Points 8">
            <a:extLst>
              <a:ext uri="{FF2B5EF4-FFF2-40B4-BE49-F238E27FC236}">
                <a16:creationId xmlns:a16="http://schemas.microsoft.com/office/drawing/2014/main" id="{DB1E14E5-70F5-4C80-A2E3-B69A0F8A9109}"/>
              </a:ext>
            </a:extLst>
          </p:cNvPr>
          <p:cNvSpPr/>
          <p:nvPr/>
        </p:nvSpPr>
        <p:spPr>
          <a:xfrm>
            <a:off x="9157092" y="485775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0" name="Star: 8 Points 9">
            <a:extLst>
              <a:ext uri="{FF2B5EF4-FFF2-40B4-BE49-F238E27FC236}">
                <a16:creationId xmlns:a16="http://schemas.microsoft.com/office/drawing/2014/main" id="{79989E0D-7391-417F-B875-F35B29797B0D}"/>
              </a:ext>
            </a:extLst>
          </p:cNvPr>
          <p:cNvSpPr/>
          <p:nvPr/>
        </p:nvSpPr>
        <p:spPr>
          <a:xfrm>
            <a:off x="9157092" y="443865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1" name="Star: 8 Points 10">
            <a:extLst>
              <a:ext uri="{FF2B5EF4-FFF2-40B4-BE49-F238E27FC236}">
                <a16:creationId xmlns:a16="http://schemas.microsoft.com/office/drawing/2014/main" id="{71A81911-F76D-4887-803F-CC01C5237D82}"/>
              </a:ext>
            </a:extLst>
          </p:cNvPr>
          <p:cNvSpPr/>
          <p:nvPr/>
        </p:nvSpPr>
        <p:spPr>
          <a:xfrm>
            <a:off x="9157092" y="411480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2" name="Star: 8 Points 11">
            <a:extLst>
              <a:ext uri="{FF2B5EF4-FFF2-40B4-BE49-F238E27FC236}">
                <a16:creationId xmlns:a16="http://schemas.microsoft.com/office/drawing/2014/main" id="{25A124C7-B6A4-4C5B-B841-42B0CC7E8701}"/>
              </a:ext>
            </a:extLst>
          </p:cNvPr>
          <p:cNvSpPr/>
          <p:nvPr/>
        </p:nvSpPr>
        <p:spPr>
          <a:xfrm>
            <a:off x="9151133" y="5202918"/>
            <a:ext cx="278618" cy="228600"/>
          </a:xfrm>
          <a:prstGeom prst="star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14" name="Star: 8 Points 13">
            <a:extLst>
              <a:ext uri="{FF2B5EF4-FFF2-40B4-BE49-F238E27FC236}">
                <a16:creationId xmlns:a16="http://schemas.microsoft.com/office/drawing/2014/main" id="{E2996A04-2779-4E51-9D4E-C02C55380880}"/>
              </a:ext>
            </a:extLst>
          </p:cNvPr>
          <p:cNvSpPr/>
          <p:nvPr/>
        </p:nvSpPr>
        <p:spPr>
          <a:xfrm>
            <a:off x="9160658" y="3695700"/>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5" name="Star: 8 Points 14">
            <a:extLst>
              <a:ext uri="{FF2B5EF4-FFF2-40B4-BE49-F238E27FC236}">
                <a16:creationId xmlns:a16="http://schemas.microsoft.com/office/drawing/2014/main" id="{B3ABB029-6195-498A-BA73-339A734A8197}"/>
              </a:ext>
            </a:extLst>
          </p:cNvPr>
          <p:cNvSpPr/>
          <p:nvPr/>
        </p:nvSpPr>
        <p:spPr>
          <a:xfrm>
            <a:off x="9185666" y="1853604"/>
            <a:ext cx="278618" cy="2286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3" name="Star: 8 Points 12">
            <a:extLst>
              <a:ext uri="{FF2B5EF4-FFF2-40B4-BE49-F238E27FC236}">
                <a16:creationId xmlns:a16="http://schemas.microsoft.com/office/drawing/2014/main" id="{10D49E78-3D8E-4763-A6FC-7ED349903D5D}"/>
              </a:ext>
            </a:extLst>
          </p:cNvPr>
          <p:cNvSpPr/>
          <p:nvPr/>
        </p:nvSpPr>
        <p:spPr>
          <a:xfrm>
            <a:off x="9176141" y="3343275"/>
            <a:ext cx="278618" cy="228600"/>
          </a:xfrm>
          <a:prstGeom prst="star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16" name="Star: 8 Points 15">
            <a:extLst>
              <a:ext uri="{FF2B5EF4-FFF2-40B4-BE49-F238E27FC236}">
                <a16:creationId xmlns:a16="http://schemas.microsoft.com/office/drawing/2014/main" id="{43990274-0294-41D9-824B-5042A249D688}"/>
              </a:ext>
            </a:extLst>
          </p:cNvPr>
          <p:cNvSpPr/>
          <p:nvPr/>
        </p:nvSpPr>
        <p:spPr>
          <a:xfrm>
            <a:off x="9208282" y="374963"/>
            <a:ext cx="278618" cy="228600"/>
          </a:xfrm>
          <a:prstGeom prst="star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4" name="Freeform: Shape 3">
            <a:extLst>
              <a:ext uri="{FF2B5EF4-FFF2-40B4-BE49-F238E27FC236}">
                <a16:creationId xmlns:a16="http://schemas.microsoft.com/office/drawing/2014/main" id="{69A27374-EDC0-4CE7-B0D0-A3DC7349F0A5}"/>
              </a:ext>
            </a:extLst>
          </p:cNvPr>
          <p:cNvSpPr/>
          <p:nvPr/>
        </p:nvSpPr>
        <p:spPr>
          <a:xfrm>
            <a:off x="8305800" y="4962525"/>
            <a:ext cx="222504" cy="1457325"/>
          </a:xfrm>
          <a:custGeom>
            <a:avLst/>
            <a:gdLst>
              <a:gd name="connsiteX0" fmla="*/ 66675 w 222504"/>
              <a:gd name="connsiteY0" fmla="*/ 1457325 h 1457325"/>
              <a:gd name="connsiteX1" fmla="*/ 47625 w 222504"/>
              <a:gd name="connsiteY1" fmla="*/ 962025 h 1457325"/>
              <a:gd name="connsiteX2" fmla="*/ 19050 w 222504"/>
              <a:gd name="connsiteY2" fmla="*/ 866775 h 1457325"/>
              <a:gd name="connsiteX3" fmla="*/ 9525 w 222504"/>
              <a:gd name="connsiteY3" fmla="*/ 838200 h 1457325"/>
              <a:gd name="connsiteX4" fmla="*/ 0 w 222504"/>
              <a:gd name="connsiteY4" fmla="*/ 809625 h 1457325"/>
              <a:gd name="connsiteX5" fmla="*/ 9525 w 222504"/>
              <a:gd name="connsiteY5" fmla="*/ 685800 h 1457325"/>
              <a:gd name="connsiteX6" fmla="*/ 28575 w 222504"/>
              <a:gd name="connsiteY6" fmla="*/ 628650 h 1457325"/>
              <a:gd name="connsiteX7" fmla="*/ 38100 w 222504"/>
              <a:gd name="connsiteY7" fmla="*/ 600075 h 1457325"/>
              <a:gd name="connsiteX8" fmla="*/ 57150 w 222504"/>
              <a:gd name="connsiteY8" fmla="*/ 542925 h 1457325"/>
              <a:gd name="connsiteX9" fmla="*/ 85725 w 222504"/>
              <a:gd name="connsiteY9" fmla="*/ 485775 h 1457325"/>
              <a:gd name="connsiteX10" fmla="*/ 114300 w 222504"/>
              <a:gd name="connsiteY10" fmla="*/ 466725 h 1457325"/>
              <a:gd name="connsiteX11" fmla="*/ 152400 w 222504"/>
              <a:gd name="connsiteY11" fmla="*/ 419100 h 1457325"/>
              <a:gd name="connsiteX12" fmla="*/ 171450 w 222504"/>
              <a:gd name="connsiteY12" fmla="*/ 390525 h 1457325"/>
              <a:gd name="connsiteX13" fmla="*/ 200025 w 222504"/>
              <a:gd name="connsiteY13" fmla="*/ 361950 h 1457325"/>
              <a:gd name="connsiteX14" fmla="*/ 219075 w 222504"/>
              <a:gd name="connsiteY14" fmla="*/ 85725 h 1457325"/>
              <a:gd name="connsiteX15" fmla="*/ 209550 w 222504"/>
              <a:gd name="connsiteY15"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504" h="1457325">
                <a:moveTo>
                  <a:pt x="66675" y="1457325"/>
                </a:moveTo>
                <a:cubicBezTo>
                  <a:pt x="64488" y="1372023"/>
                  <a:pt x="63843" y="1099879"/>
                  <a:pt x="47625" y="962025"/>
                </a:cubicBezTo>
                <a:cubicBezTo>
                  <a:pt x="45008" y="939778"/>
                  <a:pt x="24173" y="882145"/>
                  <a:pt x="19050" y="866775"/>
                </a:cubicBezTo>
                <a:lnTo>
                  <a:pt x="9525" y="838200"/>
                </a:lnTo>
                <a:lnTo>
                  <a:pt x="0" y="809625"/>
                </a:lnTo>
                <a:cubicBezTo>
                  <a:pt x="3175" y="768350"/>
                  <a:pt x="3069" y="726690"/>
                  <a:pt x="9525" y="685800"/>
                </a:cubicBezTo>
                <a:cubicBezTo>
                  <a:pt x="12657" y="665965"/>
                  <a:pt x="22225" y="647700"/>
                  <a:pt x="28575" y="628650"/>
                </a:cubicBezTo>
                <a:lnTo>
                  <a:pt x="38100" y="600075"/>
                </a:lnTo>
                <a:lnTo>
                  <a:pt x="57150" y="542925"/>
                </a:lnTo>
                <a:cubicBezTo>
                  <a:pt x="64897" y="519684"/>
                  <a:pt x="67261" y="504239"/>
                  <a:pt x="85725" y="485775"/>
                </a:cubicBezTo>
                <a:cubicBezTo>
                  <a:pt x="93820" y="477680"/>
                  <a:pt x="104775" y="473075"/>
                  <a:pt x="114300" y="466725"/>
                </a:cubicBezTo>
                <a:cubicBezTo>
                  <a:pt x="132843" y="411095"/>
                  <a:pt x="109316" y="462184"/>
                  <a:pt x="152400" y="419100"/>
                </a:cubicBezTo>
                <a:cubicBezTo>
                  <a:pt x="160495" y="411005"/>
                  <a:pt x="164121" y="399319"/>
                  <a:pt x="171450" y="390525"/>
                </a:cubicBezTo>
                <a:cubicBezTo>
                  <a:pt x="180074" y="380177"/>
                  <a:pt x="190500" y="371475"/>
                  <a:pt x="200025" y="361950"/>
                </a:cubicBezTo>
                <a:cubicBezTo>
                  <a:pt x="234469" y="258617"/>
                  <a:pt x="219075" y="313675"/>
                  <a:pt x="219075" y="85725"/>
                </a:cubicBezTo>
                <a:cubicBezTo>
                  <a:pt x="219075" y="56974"/>
                  <a:pt x="209550" y="0"/>
                  <a:pt x="209550" y="0"/>
                </a:cubicBezTo>
              </a:path>
            </a:pathLst>
          </a:custGeom>
          <a:noFill/>
          <a:ln w="762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8 Points 16">
            <a:extLst>
              <a:ext uri="{FF2B5EF4-FFF2-40B4-BE49-F238E27FC236}">
                <a16:creationId xmlns:a16="http://schemas.microsoft.com/office/drawing/2014/main" id="{391E98EB-928D-4AB1-8B75-2AA387CE464D}"/>
              </a:ext>
            </a:extLst>
          </p:cNvPr>
          <p:cNvSpPr/>
          <p:nvPr/>
        </p:nvSpPr>
        <p:spPr>
          <a:xfrm>
            <a:off x="7935498" y="5545818"/>
            <a:ext cx="278618" cy="228600"/>
          </a:xfrm>
          <a:prstGeom prst="star8">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cxnSp>
        <p:nvCxnSpPr>
          <p:cNvPr id="18" name="Straight Connector 17">
            <a:extLst>
              <a:ext uri="{FF2B5EF4-FFF2-40B4-BE49-F238E27FC236}">
                <a16:creationId xmlns:a16="http://schemas.microsoft.com/office/drawing/2014/main" id="{33ED2F19-ACD4-47BA-8CCD-4DFD756DB785}"/>
              </a:ext>
            </a:extLst>
          </p:cNvPr>
          <p:cNvCxnSpPr/>
          <p:nvPr/>
        </p:nvCxnSpPr>
        <p:spPr>
          <a:xfrm>
            <a:off x="10062221" y="4962525"/>
            <a:ext cx="0" cy="1457325"/>
          </a:xfrm>
          <a:prstGeom prst="line">
            <a:avLst/>
          </a:prstGeom>
          <a:ln w="76200">
            <a:solidFill>
              <a:srgbClr val="FF66FF"/>
            </a:solidFill>
          </a:ln>
        </p:spPr>
        <p:style>
          <a:lnRef idx="1">
            <a:schemeClr val="accent1"/>
          </a:lnRef>
          <a:fillRef idx="0">
            <a:schemeClr val="accent1"/>
          </a:fillRef>
          <a:effectRef idx="0">
            <a:schemeClr val="accent1"/>
          </a:effectRef>
          <a:fontRef idx="minor">
            <a:schemeClr val="tx1"/>
          </a:fontRef>
        </p:style>
      </p:cxnSp>
      <p:sp>
        <p:nvSpPr>
          <p:cNvPr id="19" name="Star: 8 Points 18">
            <a:extLst>
              <a:ext uri="{FF2B5EF4-FFF2-40B4-BE49-F238E27FC236}">
                <a16:creationId xmlns:a16="http://schemas.microsoft.com/office/drawing/2014/main" id="{2B8268EA-C100-4B73-81F7-8A45E0EC3EA7}"/>
              </a:ext>
            </a:extLst>
          </p:cNvPr>
          <p:cNvSpPr/>
          <p:nvPr/>
        </p:nvSpPr>
        <p:spPr>
          <a:xfrm>
            <a:off x="10147554" y="5545818"/>
            <a:ext cx="278618" cy="228600"/>
          </a:xfrm>
          <a:prstGeom prst="star8">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27" name="Star: 8 Points 26">
            <a:extLst>
              <a:ext uri="{FF2B5EF4-FFF2-40B4-BE49-F238E27FC236}">
                <a16:creationId xmlns:a16="http://schemas.microsoft.com/office/drawing/2014/main" id="{9AF320EF-6868-4E06-8CE1-1DF9B01DFC61}"/>
              </a:ext>
            </a:extLst>
          </p:cNvPr>
          <p:cNvSpPr/>
          <p:nvPr/>
        </p:nvSpPr>
        <p:spPr>
          <a:xfrm>
            <a:off x="9429751" y="1128572"/>
            <a:ext cx="278618" cy="297910"/>
          </a:xfrm>
          <a:prstGeom prst="star8">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8" name="Rectangle 27">
            <a:extLst>
              <a:ext uri="{FF2B5EF4-FFF2-40B4-BE49-F238E27FC236}">
                <a16:creationId xmlns:a16="http://schemas.microsoft.com/office/drawing/2014/main" id="{0529459D-47A2-43DC-BD65-85F9400C4924}"/>
              </a:ext>
            </a:extLst>
          </p:cNvPr>
          <p:cNvSpPr/>
          <p:nvPr/>
        </p:nvSpPr>
        <p:spPr>
          <a:xfrm>
            <a:off x="9125669" y="1146722"/>
            <a:ext cx="886781" cy="261610"/>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10</a:t>
            </a:r>
          </a:p>
        </p:txBody>
      </p:sp>
      <p:sp>
        <p:nvSpPr>
          <p:cNvPr id="21" name="Star: 8 Points 20">
            <a:extLst>
              <a:ext uri="{FF2B5EF4-FFF2-40B4-BE49-F238E27FC236}">
                <a16:creationId xmlns:a16="http://schemas.microsoft.com/office/drawing/2014/main" id="{611DCB8A-9A0A-417B-84C0-76CC317BBB63}"/>
              </a:ext>
            </a:extLst>
          </p:cNvPr>
          <p:cNvSpPr/>
          <p:nvPr/>
        </p:nvSpPr>
        <p:spPr>
          <a:xfrm>
            <a:off x="9145681" y="5494424"/>
            <a:ext cx="278618" cy="297910"/>
          </a:xfrm>
          <a:prstGeom prst="star8">
            <a:avLst/>
          </a:prstGeom>
          <a:solidFill>
            <a:srgbClr val="28F8F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00B050"/>
              </a:solidFill>
            </a:endParaRPr>
          </a:p>
        </p:txBody>
      </p:sp>
      <p:sp>
        <p:nvSpPr>
          <p:cNvPr id="22" name="Rectangle 21">
            <a:extLst>
              <a:ext uri="{FF2B5EF4-FFF2-40B4-BE49-F238E27FC236}">
                <a16:creationId xmlns:a16="http://schemas.microsoft.com/office/drawing/2014/main" id="{98A2C238-E7C5-42C7-B100-75C7C46C4D32}"/>
              </a:ext>
            </a:extLst>
          </p:cNvPr>
          <p:cNvSpPr/>
          <p:nvPr/>
        </p:nvSpPr>
        <p:spPr>
          <a:xfrm>
            <a:off x="8834678" y="5512574"/>
            <a:ext cx="886781" cy="261610"/>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rPr>
              <a:t>11</a:t>
            </a:r>
          </a:p>
        </p:txBody>
      </p:sp>
    </p:spTree>
    <p:extLst>
      <p:ext uri="{BB962C8B-B14F-4D97-AF65-F5344CB8AC3E}">
        <p14:creationId xmlns:p14="http://schemas.microsoft.com/office/powerpoint/2010/main" val="172879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975F6A-3156-4B7C-B2FD-DF00873C6858}"/>
              </a:ext>
            </a:extLst>
          </p:cNvPr>
          <p:cNvSpPr>
            <a:spLocks noGrp="1"/>
          </p:cNvSpPr>
          <p:nvPr>
            <p:ph type="title"/>
          </p:nvPr>
        </p:nvSpPr>
        <p:spPr>
          <a:xfrm>
            <a:off x="468320" y="2350043"/>
            <a:ext cx="3897297" cy="2799006"/>
          </a:xfrm>
        </p:spPr>
        <p:txBody>
          <a:bodyPr>
            <a:noAutofit/>
          </a:bodyPr>
          <a:lstStyle/>
          <a:p>
            <a:pPr algn="ctr"/>
            <a:r>
              <a:rPr lang="en-US" sz="3600" dirty="0">
                <a:solidFill>
                  <a:srgbClr val="20BBD0"/>
                </a:solidFill>
              </a:rPr>
              <a:t>Bike-Ped Subcommittee</a:t>
            </a:r>
            <a:br>
              <a:rPr lang="en-US" sz="3600" dirty="0">
                <a:solidFill>
                  <a:srgbClr val="20BBD0"/>
                </a:solidFill>
              </a:rPr>
            </a:br>
            <a:r>
              <a:rPr lang="en-US" sz="3600" dirty="0" err="1">
                <a:solidFill>
                  <a:srgbClr val="20BBD0"/>
                </a:solidFill>
              </a:rPr>
              <a:t>Sharepoint</a:t>
            </a:r>
            <a:r>
              <a:rPr lang="en-US" sz="3600" dirty="0">
                <a:solidFill>
                  <a:srgbClr val="20BBD0"/>
                </a:solidFill>
              </a:rPr>
              <a:t> Website</a:t>
            </a:r>
            <a:endParaRPr lang="en-US" sz="3600" dirty="0">
              <a:solidFill>
                <a:schemeClr val="accent5"/>
              </a:solidFill>
            </a:endParaRPr>
          </a:p>
        </p:txBody>
      </p:sp>
      <p:pic>
        <p:nvPicPr>
          <p:cNvPr id="21" name="Graphic 6">
            <a:hlinkClick r:id="rId4"/>
            <a:extLst>
              <a:ext uri="{FF2B5EF4-FFF2-40B4-BE49-F238E27FC236}">
                <a16:creationId xmlns:a16="http://schemas.microsoft.com/office/drawing/2014/main" id="{F51C8B2E-56BB-4BB3-BEC1-E606B3449A07}"/>
              </a:ext>
            </a:extLst>
          </p:cNvPr>
          <p:cNvPicPr>
            <a:picLocks noGrp="1" noChangeAspect="1"/>
          </p:cNvPicPr>
          <p:nvPr>
            <p:ph idx="1"/>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xmlns="" r:id="rId6"/>
              </a:ext>
            </a:extLst>
          </a:blip>
          <a:stretch>
            <a:fillRect/>
          </a:stretch>
        </p:blipFill>
        <p:spPr>
          <a:xfrm>
            <a:off x="6479408" y="1158650"/>
            <a:ext cx="4565544" cy="4540699"/>
          </a:xfrm>
          <a:prstGeom prst="rect">
            <a:avLst/>
          </a:prstGeom>
        </p:spPr>
      </p:pic>
    </p:spTree>
    <p:extLst>
      <p:ext uri="{BB962C8B-B14F-4D97-AF65-F5344CB8AC3E}">
        <p14:creationId xmlns:p14="http://schemas.microsoft.com/office/powerpoint/2010/main" val="422563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0623" y="2639028"/>
            <a:ext cx="2372810" cy="3090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233681" y="365126"/>
            <a:ext cx="11249891" cy="1112692"/>
          </a:xfrm>
        </p:spPr>
        <p:txBody>
          <a:bodyPr/>
          <a:lstStyle/>
          <a:p>
            <a:r>
              <a:rPr lang="en-US" dirty="0"/>
              <a:t>Traffic Forecasts</a:t>
            </a:r>
          </a:p>
        </p:txBody>
      </p:sp>
      <p:sp>
        <p:nvSpPr>
          <p:cNvPr id="9" name="Content Placeholder 11"/>
          <p:cNvSpPr>
            <a:spLocks noGrp="1"/>
          </p:cNvSpPr>
          <p:nvPr>
            <p:ph sz="half" idx="2"/>
          </p:nvPr>
        </p:nvSpPr>
        <p:spPr>
          <a:xfrm>
            <a:off x="59209" y="1336340"/>
            <a:ext cx="4776951" cy="4977629"/>
          </a:xfrm>
        </p:spPr>
        <p:txBody>
          <a:bodyPr>
            <a:normAutofit/>
          </a:bodyPr>
          <a:lstStyle/>
          <a:p>
            <a:pPr marL="285750" indent="-285750">
              <a:spcBef>
                <a:spcPts val="1800"/>
              </a:spcBef>
              <a:buFont typeface="Arial" charset="0"/>
              <a:buChar char="•"/>
            </a:pPr>
            <a:r>
              <a:rPr lang="en-US" sz="2400" b="0" dirty="0">
                <a:solidFill>
                  <a:schemeClr val="bg2">
                    <a:lumMod val="50000"/>
                  </a:schemeClr>
                </a:solidFill>
              </a:rPr>
              <a:t>Leveraged Statewide Freight and Bismarck-Mandan Regional Travel Demand Models (ATAC)</a:t>
            </a:r>
          </a:p>
          <a:p>
            <a:endParaRPr lang="en-US" sz="2400" b="0" dirty="0">
              <a:solidFill>
                <a:schemeClr val="bg2">
                  <a:lumMod val="50000"/>
                </a:schemeClr>
              </a:solidFill>
            </a:endParaRPr>
          </a:p>
          <a:p>
            <a:pPr marL="285750" indent="-285750">
              <a:buFont typeface="Arial" charset="0"/>
              <a:buChar char="•"/>
            </a:pPr>
            <a:r>
              <a:rPr lang="en-US" sz="2400" b="0" dirty="0">
                <a:solidFill>
                  <a:schemeClr val="bg2">
                    <a:lumMod val="50000"/>
                  </a:schemeClr>
                </a:solidFill>
              </a:rPr>
              <a:t>Forecast year 2040 volumes indicate ~1,400 to 4,900 vehicles per day (</a:t>
            </a:r>
            <a:r>
              <a:rPr lang="en-US" sz="2400" b="0" dirty="0" err="1">
                <a:solidFill>
                  <a:schemeClr val="bg2">
                    <a:lumMod val="50000"/>
                  </a:schemeClr>
                </a:solidFill>
              </a:rPr>
              <a:t>vpd</a:t>
            </a:r>
            <a:r>
              <a:rPr lang="en-US" sz="2400" b="0" dirty="0">
                <a:solidFill>
                  <a:schemeClr val="bg2">
                    <a:lumMod val="50000"/>
                  </a:schemeClr>
                </a:solidFill>
              </a:rPr>
              <a:t>) would use an alternative US 83 route</a:t>
            </a:r>
          </a:p>
          <a:p>
            <a:endParaRPr lang="en-US" sz="2400" b="0" dirty="0">
              <a:solidFill>
                <a:schemeClr val="bg2">
                  <a:lumMod val="50000"/>
                </a:schemeClr>
              </a:solidFill>
            </a:endParaRPr>
          </a:p>
          <a:p>
            <a:pPr marL="285750" indent="-285750">
              <a:buFont typeface="Arial" charset="0"/>
              <a:buChar char="•"/>
            </a:pPr>
            <a:r>
              <a:rPr lang="en-US" sz="2400" b="0" dirty="0">
                <a:solidFill>
                  <a:schemeClr val="bg2">
                    <a:lumMod val="50000"/>
                  </a:schemeClr>
                </a:solidFill>
              </a:rPr>
              <a:t>State Street volume reduction (~1,000 to 1,500 </a:t>
            </a:r>
            <a:r>
              <a:rPr lang="en-US" sz="2400" b="0" dirty="0" err="1">
                <a:solidFill>
                  <a:schemeClr val="bg2">
                    <a:lumMod val="50000"/>
                  </a:schemeClr>
                </a:solidFill>
              </a:rPr>
              <a:t>vpd</a:t>
            </a:r>
            <a:r>
              <a:rPr lang="en-US" sz="2400" b="0" dirty="0">
                <a:solidFill>
                  <a:schemeClr val="bg2">
                    <a:lumMod val="50000"/>
                  </a:schemeClr>
                </a:solidFill>
              </a:rPr>
              <a:t>)</a:t>
            </a:r>
          </a:p>
          <a:p>
            <a:endParaRPr lang="en-US" dirty="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4400" y="1128531"/>
            <a:ext cx="7408391" cy="5602527"/>
          </a:xfrm>
          <a:prstGeom prst="rect">
            <a:avLst/>
          </a:prstGeom>
        </p:spPr>
      </p:pic>
      <p:pic>
        <p:nvPicPr>
          <p:cNvPr id="7" name="Picture 6">
            <a:extLst>
              <a:ext uri="{FF2B5EF4-FFF2-40B4-BE49-F238E27FC236}">
                <a16:creationId xmlns:a16="http://schemas.microsoft.com/office/drawing/2014/main" id="{A29BD980-EEEB-4200-A46A-80434F3C98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84936" y="2104993"/>
            <a:ext cx="2375983" cy="835837"/>
          </a:xfrm>
          <a:prstGeom prst="rect">
            <a:avLst/>
          </a:prstGeom>
          <a:ln>
            <a:solidFill>
              <a:schemeClr val="tx1"/>
            </a:solidFill>
          </a:ln>
        </p:spPr>
      </p:pic>
    </p:spTree>
    <p:extLst>
      <p:ext uri="{BB962C8B-B14F-4D97-AF65-F5344CB8AC3E}">
        <p14:creationId xmlns:p14="http://schemas.microsoft.com/office/powerpoint/2010/main" val="313724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461817" y="365126"/>
            <a:ext cx="11249891" cy="1112692"/>
          </a:xfrm>
        </p:spPr>
        <p:txBody>
          <a:bodyPr/>
          <a:lstStyle/>
          <a:p>
            <a:r>
              <a:rPr lang="en-US" dirty="0"/>
              <a:t>Potential Economic Impact/Benefit</a:t>
            </a:r>
          </a:p>
        </p:txBody>
      </p:sp>
      <p:grpSp>
        <p:nvGrpSpPr>
          <p:cNvPr id="2" name="Group 1">
            <a:extLst>
              <a:ext uri="{FF2B5EF4-FFF2-40B4-BE49-F238E27FC236}">
                <a16:creationId xmlns:a16="http://schemas.microsoft.com/office/drawing/2014/main" id="{3F431974-F2A0-4AA9-A398-A3217815151A}"/>
              </a:ext>
            </a:extLst>
          </p:cNvPr>
          <p:cNvGrpSpPr/>
          <p:nvPr/>
        </p:nvGrpSpPr>
        <p:grpSpPr>
          <a:xfrm>
            <a:off x="4306241" y="1625600"/>
            <a:ext cx="7697799" cy="4269961"/>
            <a:chOff x="1507219" y="1711387"/>
            <a:chExt cx="8474981" cy="4417743"/>
          </a:xfrm>
        </p:grpSpPr>
        <p:sp>
          <p:nvSpPr>
            <p:cNvPr id="8" name="Rounded Rectangle 7"/>
            <p:cNvSpPr/>
            <p:nvPr/>
          </p:nvSpPr>
          <p:spPr>
            <a:xfrm>
              <a:off x="1981200" y="1711387"/>
              <a:ext cx="1600200" cy="914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Base</a:t>
              </a:r>
            </a:p>
            <a:p>
              <a:pPr algn="ctr"/>
              <a:r>
                <a:rPr lang="en-US" sz="1600" b="1" dirty="0">
                  <a:solidFill>
                    <a:schemeClr val="tx2"/>
                  </a:solidFill>
                </a:rPr>
                <a:t>Condition</a:t>
              </a:r>
            </a:p>
          </p:txBody>
        </p:sp>
        <p:sp>
          <p:nvSpPr>
            <p:cNvPr id="9" name="Rounded Rectangle 8"/>
            <p:cNvSpPr/>
            <p:nvPr/>
          </p:nvSpPr>
          <p:spPr>
            <a:xfrm>
              <a:off x="1981200" y="2971800"/>
              <a:ext cx="1600200" cy="9144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Conservative Opportunity</a:t>
              </a:r>
            </a:p>
            <a:p>
              <a:pPr algn="ctr"/>
              <a:r>
                <a:rPr lang="en-US" sz="1600" b="1" dirty="0">
                  <a:solidFill>
                    <a:schemeClr val="tx2"/>
                  </a:solidFill>
                </a:rPr>
                <a:t>Condition</a:t>
              </a:r>
            </a:p>
          </p:txBody>
        </p:sp>
        <p:sp>
          <p:nvSpPr>
            <p:cNvPr id="10" name="Rounded Rectangle 9"/>
            <p:cNvSpPr/>
            <p:nvPr/>
          </p:nvSpPr>
          <p:spPr>
            <a:xfrm>
              <a:off x="1981200" y="4528930"/>
              <a:ext cx="1600200" cy="9144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Aggressive Opportunity Condition</a:t>
              </a:r>
            </a:p>
          </p:txBody>
        </p:sp>
        <p:sp>
          <p:nvSpPr>
            <p:cNvPr id="11" name="Rounded Rectangle 10"/>
            <p:cNvSpPr/>
            <p:nvPr/>
          </p:nvSpPr>
          <p:spPr>
            <a:xfrm>
              <a:off x="3741420" y="1711387"/>
              <a:ext cx="1440180" cy="914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+ 3,155 residents</a:t>
              </a:r>
            </a:p>
          </p:txBody>
        </p:sp>
        <p:sp>
          <p:nvSpPr>
            <p:cNvPr id="12" name="Rounded Rectangle 11"/>
            <p:cNvSpPr/>
            <p:nvPr/>
          </p:nvSpPr>
          <p:spPr>
            <a:xfrm>
              <a:off x="5341620" y="1711387"/>
              <a:ext cx="1440180" cy="914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+ 1,008 households</a:t>
              </a:r>
            </a:p>
          </p:txBody>
        </p:sp>
        <p:sp>
          <p:nvSpPr>
            <p:cNvPr id="13" name="Rounded Rectangle 12"/>
            <p:cNvSpPr/>
            <p:nvPr/>
          </p:nvSpPr>
          <p:spPr>
            <a:xfrm>
              <a:off x="6941820" y="1711387"/>
              <a:ext cx="1440180" cy="914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+ 549</a:t>
              </a:r>
            </a:p>
            <a:p>
              <a:pPr algn="ctr"/>
              <a:r>
                <a:rPr lang="en-US" sz="1600" dirty="0">
                  <a:solidFill>
                    <a:schemeClr val="tx2"/>
                  </a:solidFill>
                </a:rPr>
                <a:t>jobs</a:t>
              </a:r>
            </a:p>
          </p:txBody>
        </p:sp>
        <p:sp>
          <p:nvSpPr>
            <p:cNvPr id="14" name="Rounded Rectangle 13"/>
            <p:cNvSpPr/>
            <p:nvPr/>
          </p:nvSpPr>
          <p:spPr>
            <a:xfrm>
              <a:off x="8542020" y="1711387"/>
              <a:ext cx="1440180" cy="914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+ 104,900 commercial square feet</a:t>
              </a:r>
            </a:p>
          </p:txBody>
        </p:sp>
        <p:sp>
          <p:nvSpPr>
            <p:cNvPr id="15" name="Rounded Rectangle 14"/>
            <p:cNvSpPr/>
            <p:nvPr/>
          </p:nvSpPr>
          <p:spPr>
            <a:xfrm>
              <a:off x="3741420" y="2971800"/>
              <a:ext cx="1440180" cy="9144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+ 230 residents</a:t>
              </a:r>
            </a:p>
          </p:txBody>
        </p:sp>
        <p:sp>
          <p:nvSpPr>
            <p:cNvPr id="16" name="Rounded Rectangle 15"/>
            <p:cNvSpPr/>
            <p:nvPr/>
          </p:nvSpPr>
          <p:spPr>
            <a:xfrm>
              <a:off x="5341620" y="2971800"/>
              <a:ext cx="1440180" cy="9144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+ 50 households</a:t>
              </a:r>
            </a:p>
          </p:txBody>
        </p:sp>
        <p:sp>
          <p:nvSpPr>
            <p:cNvPr id="17" name="Rounded Rectangle 16"/>
            <p:cNvSpPr/>
            <p:nvPr/>
          </p:nvSpPr>
          <p:spPr>
            <a:xfrm>
              <a:off x="6941820" y="2971800"/>
              <a:ext cx="1440180" cy="9144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+ 200</a:t>
              </a:r>
            </a:p>
            <a:p>
              <a:pPr algn="ctr"/>
              <a:r>
                <a:rPr lang="en-US" sz="1600" dirty="0">
                  <a:solidFill>
                    <a:schemeClr val="tx2"/>
                  </a:solidFill>
                </a:rPr>
                <a:t>jobs</a:t>
              </a:r>
            </a:p>
          </p:txBody>
        </p:sp>
        <p:sp>
          <p:nvSpPr>
            <p:cNvPr id="18" name="Rounded Rectangle 17"/>
            <p:cNvSpPr/>
            <p:nvPr/>
          </p:nvSpPr>
          <p:spPr>
            <a:xfrm>
              <a:off x="8542020" y="2971800"/>
              <a:ext cx="1440180" cy="9144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+ 35,000 commercial square feet</a:t>
              </a:r>
            </a:p>
          </p:txBody>
        </p:sp>
        <p:sp>
          <p:nvSpPr>
            <p:cNvPr id="19" name="Rounded Rectangle 18"/>
            <p:cNvSpPr/>
            <p:nvPr/>
          </p:nvSpPr>
          <p:spPr>
            <a:xfrm>
              <a:off x="3741420" y="4528930"/>
              <a:ext cx="1440180" cy="9144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+ 550 residents</a:t>
              </a:r>
            </a:p>
          </p:txBody>
        </p:sp>
        <p:sp>
          <p:nvSpPr>
            <p:cNvPr id="20" name="Rounded Rectangle 19"/>
            <p:cNvSpPr/>
            <p:nvPr/>
          </p:nvSpPr>
          <p:spPr>
            <a:xfrm>
              <a:off x="5341620" y="4528930"/>
              <a:ext cx="1440180" cy="9144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+ 140 households</a:t>
              </a:r>
            </a:p>
          </p:txBody>
        </p:sp>
        <p:sp>
          <p:nvSpPr>
            <p:cNvPr id="21" name="Rounded Rectangle 20"/>
            <p:cNvSpPr/>
            <p:nvPr/>
          </p:nvSpPr>
          <p:spPr>
            <a:xfrm>
              <a:off x="6941820" y="4528930"/>
              <a:ext cx="1440180" cy="9144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+ 400</a:t>
              </a:r>
            </a:p>
            <a:p>
              <a:pPr algn="ctr"/>
              <a:r>
                <a:rPr lang="en-US" sz="1600" dirty="0">
                  <a:solidFill>
                    <a:schemeClr val="tx2"/>
                  </a:solidFill>
                </a:rPr>
                <a:t>jobs</a:t>
              </a:r>
            </a:p>
          </p:txBody>
        </p:sp>
        <p:sp>
          <p:nvSpPr>
            <p:cNvPr id="22" name="Rounded Rectangle 21"/>
            <p:cNvSpPr/>
            <p:nvPr/>
          </p:nvSpPr>
          <p:spPr>
            <a:xfrm>
              <a:off x="8542020" y="4528930"/>
              <a:ext cx="1440180" cy="9144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+ 75,000 commercial square feet</a:t>
              </a:r>
            </a:p>
          </p:txBody>
        </p:sp>
        <p:sp>
          <p:nvSpPr>
            <p:cNvPr id="26" name="TextBox 25"/>
            <p:cNvSpPr txBox="1"/>
            <p:nvPr/>
          </p:nvSpPr>
          <p:spPr>
            <a:xfrm>
              <a:off x="1600200" y="5824330"/>
              <a:ext cx="3962400" cy="304800"/>
            </a:xfrm>
            <a:prstGeom prst="rect">
              <a:avLst/>
            </a:prstGeom>
            <a:noFill/>
          </p:spPr>
          <p:txBody>
            <a:bodyPr wrap="square" lIns="0" tIns="0" rIns="0" bIns="0" rtlCol="0" anchor="ctr">
              <a:noAutofit/>
            </a:bodyPr>
            <a:lstStyle/>
            <a:p>
              <a:r>
                <a:rPr lang="en-US" sz="1000" dirty="0">
                  <a:cs typeface="Aktiv Grotesk Trial" panose="020B0504020202020204" pitchFamily="34" charset="0"/>
                </a:rPr>
                <a:t>Source: Bismarck MPO; AECOM</a:t>
              </a:r>
            </a:p>
          </p:txBody>
        </p:sp>
        <p:sp>
          <p:nvSpPr>
            <p:cNvPr id="27" name="TextBox 26"/>
            <p:cNvSpPr txBox="1"/>
            <p:nvPr/>
          </p:nvSpPr>
          <p:spPr>
            <a:xfrm>
              <a:off x="2057400" y="3838161"/>
              <a:ext cx="7924800" cy="457200"/>
            </a:xfrm>
            <a:prstGeom prst="rect">
              <a:avLst/>
            </a:prstGeom>
            <a:noFill/>
          </p:spPr>
          <p:txBody>
            <a:bodyPr wrap="square" lIns="0" tIns="0" rIns="0" bIns="0" rtlCol="0" anchor="ctr">
              <a:noAutofit/>
            </a:bodyPr>
            <a:lstStyle/>
            <a:p>
              <a:r>
                <a:rPr lang="en-US" sz="1100" dirty="0">
                  <a:cs typeface="Aktiv Grotesk Trial" panose="020B0504020202020204" pitchFamily="34" charset="0"/>
                </a:rPr>
                <a:t>The conservative opportunity scenario utilizes the </a:t>
              </a:r>
              <a:r>
                <a:rPr lang="en-US" sz="1100" b="1" dirty="0">
                  <a:cs typeface="Aktiv Grotesk Trial" panose="020B0504020202020204" pitchFamily="34" charset="0"/>
                </a:rPr>
                <a:t>average change in market share</a:t>
              </a:r>
              <a:r>
                <a:rPr lang="en-US" sz="1100" dirty="0">
                  <a:cs typeface="Aktiv Grotesk Trial" panose="020B0504020202020204" pitchFamily="34" charset="0"/>
                </a:rPr>
                <a:t> of comparable interstate case studies as a benchmark for calculating the additional growth captured by an alignment alternative. </a:t>
              </a:r>
            </a:p>
          </p:txBody>
        </p:sp>
        <p:sp>
          <p:nvSpPr>
            <p:cNvPr id="28" name="TextBox 27"/>
            <p:cNvSpPr txBox="1"/>
            <p:nvPr/>
          </p:nvSpPr>
          <p:spPr>
            <a:xfrm>
              <a:off x="2057400" y="5405230"/>
              <a:ext cx="7924800" cy="457200"/>
            </a:xfrm>
            <a:prstGeom prst="rect">
              <a:avLst/>
            </a:prstGeom>
            <a:noFill/>
          </p:spPr>
          <p:txBody>
            <a:bodyPr wrap="square" lIns="0" tIns="0" rIns="0" bIns="0" rtlCol="0" anchor="ctr">
              <a:noAutofit/>
            </a:bodyPr>
            <a:lstStyle/>
            <a:p>
              <a:r>
                <a:rPr lang="en-US" sz="1100" dirty="0">
                  <a:cs typeface="Aktiv Grotesk Trial" panose="020B0504020202020204" pitchFamily="34" charset="0"/>
                </a:rPr>
                <a:t>The aggressive opportunity scenario utilizes the </a:t>
              </a:r>
              <a:r>
                <a:rPr lang="en-US" sz="1100" b="1" dirty="0">
                  <a:cs typeface="Aktiv Grotesk Trial" panose="020B0504020202020204" pitchFamily="34" charset="0"/>
                </a:rPr>
                <a:t>average compound annual growth rate </a:t>
              </a:r>
              <a:r>
                <a:rPr lang="en-US" sz="1100" dirty="0">
                  <a:cs typeface="Aktiv Grotesk Trial" panose="020B0504020202020204" pitchFamily="34" charset="0"/>
                </a:rPr>
                <a:t>of comparable interstate case studies as a benchmark for calculating the additional growth captured by an alignment alternative.</a:t>
              </a:r>
            </a:p>
          </p:txBody>
        </p:sp>
        <p:sp>
          <p:nvSpPr>
            <p:cNvPr id="30" name="TextBox 29"/>
            <p:cNvSpPr txBox="1"/>
            <p:nvPr/>
          </p:nvSpPr>
          <p:spPr>
            <a:xfrm rot="16200000">
              <a:off x="56354" y="3200400"/>
              <a:ext cx="3358929" cy="457200"/>
            </a:xfrm>
            <a:prstGeom prst="rect">
              <a:avLst/>
            </a:prstGeom>
            <a:noFill/>
          </p:spPr>
          <p:txBody>
            <a:bodyPr wrap="square" lIns="0" tIns="0" rIns="0" bIns="0" rtlCol="0" anchor="ctr">
              <a:noAutofit/>
            </a:bodyPr>
            <a:lstStyle/>
            <a:p>
              <a:r>
                <a:rPr lang="en-US" sz="1400" dirty="0">
                  <a:cs typeface="Aktiv Grotesk Trial" panose="020B0504020202020204" pitchFamily="34" charset="0"/>
                </a:rPr>
                <a:t>Economic Development / Market Analysis</a:t>
              </a:r>
            </a:p>
          </p:txBody>
        </p:sp>
      </p:grpSp>
      <p:sp>
        <p:nvSpPr>
          <p:cNvPr id="23" name="Content Placeholder 11">
            <a:extLst>
              <a:ext uri="{FF2B5EF4-FFF2-40B4-BE49-F238E27FC236}">
                <a16:creationId xmlns:a16="http://schemas.microsoft.com/office/drawing/2014/main" id="{1D1EA428-1745-4EBC-BA20-2CDED55ADFCE}"/>
              </a:ext>
            </a:extLst>
          </p:cNvPr>
          <p:cNvSpPr txBox="1">
            <a:spLocks/>
          </p:cNvSpPr>
          <p:nvPr/>
        </p:nvSpPr>
        <p:spPr>
          <a:xfrm>
            <a:off x="233681" y="1128531"/>
            <a:ext cx="4057317" cy="497762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8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400" dirty="0"/>
              <a:t>Key Highlights</a:t>
            </a:r>
            <a:r>
              <a:rPr lang="en-US" b="0" dirty="0"/>
              <a:t> </a:t>
            </a:r>
          </a:p>
          <a:p>
            <a:r>
              <a:rPr lang="en-US" sz="2400" b="0" dirty="0">
                <a:solidFill>
                  <a:schemeClr val="bg2">
                    <a:lumMod val="50000"/>
                  </a:schemeClr>
                </a:solidFill>
              </a:rPr>
              <a:t>Limited economic benefit or impact to current State Street corridor</a:t>
            </a:r>
          </a:p>
          <a:p>
            <a:endParaRPr lang="en-US" sz="1050" b="0" dirty="0">
              <a:solidFill>
                <a:schemeClr val="bg2">
                  <a:lumMod val="50000"/>
                </a:schemeClr>
              </a:solidFill>
            </a:endParaRPr>
          </a:p>
          <a:p>
            <a:r>
              <a:rPr lang="en-US" sz="2400" b="0" dirty="0">
                <a:solidFill>
                  <a:schemeClr val="bg2">
                    <a:lumMod val="50000"/>
                  </a:schemeClr>
                </a:solidFill>
              </a:rPr>
              <a:t>Economic opportunity could equate to +1,750 to +4,700 </a:t>
            </a:r>
            <a:r>
              <a:rPr lang="en-US" sz="2400" b="0" dirty="0" err="1">
                <a:solidFill>
                  <a:schemeClr val="bg2">
                    <a:lumMod val="50000"/>
                  </a:schemeClr>
                </a:solidFill>
              </a:rPr>
              <a:t>vpd</a:t>
            </a:r>
            <a:r>
              <a:rPr lang="en-US" sz="2400" b="0" dirty="0">
                <a:solidFill>
                  <a:schemeClr val="bg2">
                    <a:lumMod val="50000"/>
                  </a:schemeClr>
                </a:solidFill>
              </a:rPr>
              <a:t> on the alternative route</a:t>
            </a:r>
          </a:p>
          <a:p>
            <a:endParaRPr lang="en-US" sz="1050" b="0" dirty="0">
              <a:solidFill>
                <a:schemeClr val="bg2">
                  <a:lumMod val="50000"/>
                </a:schemeClr>
              </a:solidFill>
            </a:endParaRPr>
          </a:p>
          <a:p>
            <a:r>
              <a:rPr lang="en-US" sz="2400" b="0" dirty="0">
                <a:solidFill>
                  <a:schemeClr val="bg2">
                    <a:lumMod val="50000"/>
                  </a:schemeClr>
                </a:solidFill>
              </a:rPr>
              <a:t>Maximum alternative US 83 route ADT volume ~7,250 </a:t>
            </a:r>
            <a:r>
              <a:rPr lang="en-US" sz="2400" b="0" dirty="0" err="1">
                <a:solidFill>
                  <a:schemeClr val="bg2">
                    <a:lumMod val="50000"/>
                  </a:schemeClr>
                </a:solidFill>
              </a:rPr>
              <a:t>vpd</a:t>
            </a:r>
            <a:r>
              <a:rPr lang="en-US" sz="2400" b="0" dirty="0">
                <a:solidFill>
                  <a:schemeClr val="bg2">
                    <a:lumMod val="50000"/>
                  </a:schemeClr>
                </a:solidFill>
              </a:rPr>
              <a:t> with increased development</a:t>
            </a:r>
          </a:p>
          <a:p>
            <a:r>
              <a:rPr lang="en-US" sz="1600" b="0" dirty="0">
                <a:solidFill>
                  <a:schemeClr val="tx1"/>
                </a:solidFill>
              </a:rPr>
              <a:t>ADT: Average daily traffic</a:t>
            </a:r>
          </a:p>
        </p:txBody>
      </p:sp>
      <p:sp>
        <p:nvSpPr>
          <p:cNvPr id="24" name="Content Placeholder 11">
            <a:extLst>
              <a:ext uri="{FF2B5EF4-FFF2-40B4-BE49-F238E27FC236}">
                <a16:creationId xmlns:a16="http://schemas.microsoft.com/office/drawing/2014/main" id="{2AD9D052-9DFC-479C-AE3E-24A7232E89F5}"/>
              </a:ext>
            </a:extLst>
          </p:cNvPr>
          <p:cNvSpPr txBox="1">
            <a:spLocks/>
          </p:cNvSpPr>
          <p:nvPr/>
        </p:nvSpPr>
        <p:spPr>
          <a:xfrm>
            <a:off x="4805968" y="1050574"/>
            <a:ext cx="7048266" cy="574724"/>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8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t>10-Year Post Construction Development</a:t>
            </a:r>
            <a:endParaRPr lang="en-US" sz="2400" b="0" dirty="0">
              <a:solidFill>
                <a:schemeClr val="bg2">
                  <a:lumMod val="50000"/>
                </a:schemeClr>
              </a:solidFill>
            </a:endParaRPr>
          </a:p>
          <a:p>
            <a:endParaRPr lang="en-US" sz="2400" dirty="0"/>
          </a:p>
        </p:txBody>
      </p:sp>
    </p:spTree>
    <p:extLst>
      <p:ext uri="{BB962C8B-B14F-4D97-AF65-F5344CB8AC3E}">
        <p14:creationId xmlns:p14="http://schemas.microsoft.com/office/powerpoint/2010/main" val="351731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Findings:</a:t>
            </a:r>
          </a:p>
        </p:txBody>
      </p:sp>
      <p:sp>
        <p:nvSpPr>
          <p:cNvPr id="3" name="Content Placeholder 11">
            <a:extLst>
              <a:ext uri="{FF2B5EF4-FFF2-40B4-BE49-F238E27FC236}">
                <a16:creationId xmlns:a16="http://schemas.microsoft.com/office/drawing/2014/main" id="{0C549BC4-E919-4EB2-B723-9F83C4EBD84B}"/>
              </a:ext>
            </a:extLst>
          </p:cNvPr>
          <p:cNvSpPr txBox="1">
            <a:spLocks/>
          </p:cNvSpPr>
          <p:nvPr/>
        </p:nvSpPr>
        <p:spPr>
          <a:xfrm>
            <a:off x="461816" y="1190173"/>
            <a:ext cx="11104108" cy="516798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8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spcAft>
                <a:spcPts val="1200"/>
              </a:spcAft>
              <a:buFont typeface="+mj-lt"/>
              <a:buAutoNum type="alphaUcPeriod"/>
            </a:pPr>
            <a:r>
              <a:rPr lang="en-US" sz="2600" dirty="0"/>
              <a:t>From a traffic volume perspective, an alternative route provides limited operational benefit to State Street</a:t>
            </a:r>
          </a:p>
          <a:p>
            <a:pPr marL="514350" indent="-514350">
              <a:buFont typeface="+mj-lt"/>
              <a:buAutoNum type="alphaUcPeriod"/>
            </a:pPr>
            <a:r>
              <a:rPr lang="en-US" sz="2600" dirty="0"/>
              <a:t>Consideration for preserving a future corridor to reduce potential financial expenditures and guide land use and access decisions</a:t>
            </a:r>
          </a:p>
          <a:p>
            <a:pPr marL="1143000" lvl="1" indent="-457200"/>
            <a:r>
              <a:rPr lang="en-US" sz="2200" dirty="0"/>
              <a:t>Future environmental process would be needed</a:t>
            </a:r>
          </a:p>
          <a:p>
            <a:pPr marL="1143000" lvl="1" indent="-457200"/>
            <a:r>
              <a:rPr lang="en-US" sz="2200" dirty="0"/>
              <a:t>Future planning and land use would recognize potential routes</a:t>
            </a:r>
          </a:p>
          <a:p>
            <a:pPr marL="1143000" lvl="1" indent="-457200">
              <a:spcAft>
                <a:spcPts val="1200"/>
              </a:spcAft>
            </a:pPr>
            <a:r>
              <a:rPr lang="en-US" sz="2200" dirty="0"/>
              <a:t>Construction would not occur until the need is justified</a:t>
            </a:r>
          </a:p>
          <a:p>
            <a:pPr marL="514350" indent="-514350">
              <a:spcAft>
                <a:spcPts val="1200"/>
              </a:spcAft>
              <a:buFont typeface="+mj-lt"/>
              <a:buAutoNum type="alphaUcPeriod"/>
            </a:pPr>
            <a:r>
              <a:rPr lang="en-US" sz="2600" dirty="0"/>
              <a:t>The current State Street corridor will need improvements to operate acceptably (regardless of alternate route considerations)</a:t>
            </a:r>
          </a:p>
          <a:p>
            <a:pPr marL="514350" indent="-514350">
              <a:buFont typeface="+mj-lt"/>
              <a:buAutoNum type="alphaUcPeriod"/>
            </a:pPr>
            <a:r>
              <a:rPr lang="en-US" sz="2600" dirty="0"/>
              <a:t>Additional adjacent north-south corridor improvements need to be reviewed/considered to find cost-effective solutions</a:t>
            </a:r>
          </a:p>
          <a:p>
            <a:endParaRPr lang="en-US" sz="2600" dirty="0"/>
          </a:p>
          <a:p>
            <a:endParaRPr lang="en-US" b="0" dirty="0"/>
          </a:p>
        </p:txBody>
      </p:sp>
    </p:spTree>
    <p:extLst>
      <p:ext uri="{BB962C8B-B14F-4D97-AF65-F5344CB8AC3E}">
        <p14:creationId xmlns:p14="http://schemas.microsoft.com/office/powerpoint/2010/main" val="302101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11623039" cy="618722"/>
          </a:xfrm>
        </p:spPr>
        <p:txBody>
          <a:bodyPr/>
          <a:lstStyle/>
          <a:p>
            <a:r>
              <a:rPr lang="en-US" sz="3600" dirty="0"/>
              <a:t>Additional North-South Corridor Evaluation</a:t>
            </a:r>
          </a:p>
        </p:txBody>
      </p:sp>
      <p:sp>
        <p:nvSpPr>
          <p:cNvPr id="7" name="Content Placeholder 2">
            <a:extLst>
              <a:ext uri="{FF2B5EF4-FFF2-40B4-BE49-F238E27FC236}">
                <a16:creationId xmlns:a16="http://schemas.microsoft.com/office/drawing/2014/main" id="{FFB14985-EF2E-42A2-9384-5C8327A4241F}"/>
              </a:ext>
            </a:extLst>
          </p:cNvPr>
          <p:cNvSpPr>
            <a:spLocks noGrp="1"/>
          </p:cNvSpPr>
          <p:nvPr>
            <p:ph sz="half" idx="1"/>
          </p:nvPr>
        </p:nvSpPr>
        <p:spPr>
          <a:xfrm>
            <a:off x="461814" y="1162871"/>
            <a:ext cx="11196785" cy="4560424"/>
          </a:xfrm>
        </p:spPr>
        <p:txBody>
          <a:bodyPr>
            <a:normAutofit fontScale="92500" lnSpcReduction="20000"/>
          </a:bodyPr>
          <a:lstStyle/>
          <a:p>
            <a:pPr marL="457200" indent="-457200">
              <a:lnSpc>
                <a:spcPct val="120000"/>
              </a:lnSpc>
              <a:buFont typeface="Arial" panose="020B0604020202020204" pitchFamily="34" charset="0"/>
              <a:buChar char="•"/>
            </a:pPr>
            <a:r>
              <a:rPr lang="en-US" sz="2900" dirty="0">
                <a:latin typeface="Helvetica" charset="0"/>
                <a:ea typeface="Helvetica" charset="0"/>
                <a:cs typeface="Helvetica" charset="0"/>
              </a:rPr>
              <a:t>Identified potential north-south corridor improvements</a:t>
            </a:r>
          </a:p>
          <a:p>
            <a:pPr marL="1143000" lvl="1" indent="-457200">
              <a:lnSpc>
                <a:spcPct val="120000"/>
              </a:lnSpc>
              <a:buFont typeface="Arial" panose="020B0604020202020204" pitchFamily="34" charset="0"/>
              <a:buChar char="•"/>
            </a:pPr>
            <a:r>
              <a:rPr lang="en-US" sz="2500" dirty="0">
                <a:latin typeface="Helvetica" charset="0"/>
                <a:ea typeface="Helvetica" charset="0"/>
                <a:cs typeface="Helvetica" charset="0"/>
              </a:rPr>
              <a:t>Corridors ranged from Washington Street to 26th Street and from</a:t>
            </a:r>
            <a:br>
              <a:rPr lang="en-US" sz="2500" dirty="0">
                <a:latin typeface="Helvetica" charset="0"/>
                <a:ea typeface="Helvetica" charset="0"/>
                <a:cs typeface="Helvetica" charset="0"/>
              </a:rPr>
            </a:br>
            <a:r>
              <a:rPr lang="en-US" sz="2500" dirty="0">
                <a:latin typeface="Helvetica" charset="0"/>
                <a:ea typeface="Helvetica" charset="0"/>
                <a:cs typeface="Helvetica" charset="0"/>
              </a:rPr>
              <a:t>Rosser Avenue to 71st Avenue</a:t>
            </a:r>
          </a:p>
          <a:p>
            <a:pPr marL="1143000" lvl="1" indent="-457200">
              <a:lnSpc>
                <a:spcPct val="120000"/>
              </a:lnSpc>
              <a:buFont typeface="Arial" panose="020B0604020202020204" pitchFamily="34" charset="0"/>
              <a:buChar char="•"/>
            </a:pPr>
            <a:r>
              <a:rPr lang="en-US" sz="2500" dirty="0">
                <a:latin typeface="Helvetica" charset="0"/>
                <a:ea typeface="Helvetica" charset="0"/>
                <a:cs typeface="Helvetica" charset="0"/>
              </a:rPr>
              <a:t>Included restriping, widening, and/or new facilities</a:t>
            </a:r>
          </a:p>
          <a:p>
            <a:pPr marL="457200" indent="-457200">
              <a:lnSpc>
                <a:spcPct val="120000"/>
              </a:lnSpc>
              <a:buFont typeface="Arial" panose="020B0604020202020204" pitchFamily="34" charset="0"/>
              <a:buChar char="•"/>
            </a:pPr>
            <a:r>
              <a:rPr lang="en-US" sz="2900" dirty="0">
                <a:latin typeface="Helvetica" charset="0"/>
                <a:ea typeface="Helvetica" charset="0"/>
                <a:cs typeface="Helvetica" charset="0"/>
              </a:rPr>
              <a:t>Worked with NDSU Advanced Traffic Analysis Center (ATAC) to develop traffic forecasts</a:t>
            </a:r>
          </a:p>
          <a:p>
            <a:pPr marL="1143000" lvl="1" indent="-457200">
              <a:lnSpc>
                <a:spcPct val="120000"/>
              </a:lnSpc>
              <a:buFont typeface="Arial" panose="020B0604020202020204" pitchFamily="34" charset="0"/>
              <a:buChar char="•"/>
            </a:pPr>
            <a:r>
              <a:rPr lang="en-US" sz="2500" dirty="0">
                <a:latin typeface="Helvetica" charset="0"/>
                <a:ea typeface="Helvetica" charset="0"/>
                <a:cs typeface="Helvetica" charset="0"/>
              </a:rPr>
              <a:t>Focus on the reduction in traffic volume along US Highway 83 / State Street between Century Avenue and Divide Avenue</a:t>
            </a:r>
          </a:p>
          <a:p>
            <a:pPr marL="457200" indent="-457200">
              <a:lnSpc>
                <a:spcPct val="120000"/>
              </a:lnSpc>
              <a:buFont typeface="Arial" panose="020B0604020202020204" pitchFamily="34" charset="0"/>
              <a:buChar char="•"/>
            </a:pPr>
            <a:r>
              <a:rPr lang="en-US" sz="2900" dirty="0">
                <a:latin typeface="Helvetica" charset="0"/>
                <a:ea typeface="Helvetica" charset="0"/>
                <a:cs typeface="Helvetica" charset="0"/>
              </a:rPr>
              <a:t>Developed preliminary cost estimates </a:t>
            </a:r>
          </a:p>
          <a:p>
            <a:pPr marL="457200" indent="-457200">
              <a:lnSpc>
                <a:spcPct val="120000"/>
              </a:lnSpc>
              <a:buFont typeface="Arial" panose="020B0604020202020204" pitchFamily="34" charset="0"/>
              <a:buChar char="•"/>
            </a:pPr>
            <a:r>
              <a:rPr lang="en-US" sz="2900" dirty="0">
                <a:latin typeface="Helvetica" charset="0"/>
                <a:ea typeface="Helvetica" charset="0"/>
                <a:cs typeface="Helvetica" charset="0"/>
              </a:rPr>
              <a:t>Identified a benefit/cost ratio for each improvement</a:t>
            </a:r>
          </a:p>
        </p:txBody>
      </p:sp>
    </p:spTree>
    <p:extLst>
      <p:ext uri="{BB962C8B-B14F-4D97-AF65-F5344CB8AC3E}">
        <p14:creationId xmlns:p14="http://schemas.microsoft.com/office/powerpoint/2010/main" val="341976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975F6A-3156-4B7C-B2FD-DF00873C6858}"/>
              </a:ext>
            </a:extLst>
          </p:cNvPr>
          <p:cNvSpPr>
            <a:spLocks noGrp="1"/>
          </p:cNvSpPr>
          <p:nvPr>
            <p:ph type="title"/>
          </p:nvPr>
        </p:nvSpPr>
        <p:spPr>
          <a:xfrm>
            <a:off x="933043" y="1459492"/>
            <a:ext cx="2733435" cy="3935668"/>
          </a:xfrm>
        </p:spPr>
        <p:txBody>
          <a:bodyPr>
            <a:noAutofit/>
          </a:bodyPr>
          <a:lstStyle/>
          <a:p>
            <a:pPr algn="ctr"/>
            <a:r>
              <a:rPr lang="en-US" sz="3200" dirty="0">
                <a:solidFill>
                  <a:srgbClr val="FFFFFF"/>
                </a:solidFill>
              </a:rPr>
              <a:t>US Hwy 83 </a:t>
            </a:r>
            <a:br>
              <a:rPr lang="en-US" sz="3200" dirty="0">
                <a:solidFill>
                  <a:srgbClr val="FFFFFF"/>
                </a:solidFill>
              </a:rPr>
            </a:br>
            <a:r>
              <a:rPr lang="en-US" sz="3200" dirty="0">
                <a:solidFill>
                  <a:srgbClr val="FFFFFF"/>
                </a:solidFill>
              </a:rPr>
              <a:t>Alternatives </a:t>
            </a:r>
            <a:br>
              <a:rPr lang="en-US" sz="3200" dirty="0">
                <a:solidFill>
                  <a:srgbClr val="FFFFFF"/>
                </a:solidFill>
              </a:rPr>
            </a:br>
            <a:r>
              <a:rPr lang="en-US" sz="3200" dirty="0">
                <a:solidFill>
                  <a:srgbClr val="FFFFFF"/>
                </a:solidFill>
              </a:rPr>
              <a:t>Study</a:t>
            </a:r>
            <a:r>
              <a:rPr lang="en-US" sz="2800" dirty="0">
                <a:solidFill>
                  <a:srgbClr val="FFFFFF"/>
                </a:solidFill>
              </a:rPr>
              <a:t/>
            </a:r>
            <a:br>
              <a:rPr lang="en-US" sz="2800" dirty="0">
                <a:solidFill>
                  <a:srgbClr val="FFFFFF"/>
                </a:solidFill>
              </a:rPr>
            </a:br>
            <a:r>
              <a:rPr lang="en-US" sz="2800" dirty="0">
                <a:solidFill>
                  <a:srgbClr val="FFFFFF"/>
                </a:solidFill>
              </a:rPr>
              <a:t/>
            </a:r>
            <a:br>
              <a:rPr lang="en-US" sz="2800" dirty="0">
                <a:solidFill>
                  <a:srgbClr val="FFFFFF"/>
                </a:solidFill>
              </a:rPr>
            </a:br>
            <a:r>
              <a:rPr lang="en-US" sz="1800" dirty="0">
                <a:solidFill>
                  <a:srgbClr val="FFFFFF"/>
                </a:solidFill>
              </a:rPr>
              <a:t/>
            </a:r>
            <a:br>
              <a:rPr lang="en-US" sz="1800" dirty="0">
                <a:solidFill>
                  <a:srgbClr val="FFFFFF"/>
                </a:solidFill>
              </a:rPr>
            </a:br>
            <a:r>
              <a:rPr lang="en-US" sz="2800" dirty="0">
                <a:solidFill>
                  <a:schemeClr val="accent5"/>
                </a:solidFill>
              </a:rPr>
              <a:t/>
            </a:r>
            <a:br>
              <a:rPr lang="en-US" sz="2800" dirty="0">
                <a:solidFill>
                  <a:schemeClr val="accent5"/>
                </a:solidFill>
              </a:rPr>
            </a:br>
            <a:r>
              <a:rPr lang="en-US" sz="2800" dirty="0">
                <a:solidFill>
                  <a:srgbClr val="20BBD0"/>
                </a:solidFill>
              </a:rPr>
              <a:t>Bike-Ped Subcommittee</a:t>
            </a:r>
            <a:br>
              <a:rPr lang="en-US" sz="2800" dirty="0">
                <a:solidFill>
                  <a:srgbClr val="20BBD0"/>
                </a:solidFill>
              </a:rPr>
            </a:br>
            <a:r>
              <a:rPr lang="en-US" sz="2800" dirty="0" err="1">
                <a:solidFill>
                  <a:srgbClr val="20BBD0"/>
                </a:solidFill>
              </a:rPr>
              <a:t>Sharepoint</a:t>
            </a:r>
            <a:r>
              <a:rPr lang="en-US" sz="2800" dirty="0">
                <a:solidFill>
                  <a:srgbClr val="20BBD0"/>
                </a:solidFill>
              </a:rPr>
              <a:t> Website</a:t>
            </a:r>
          </a:p>
        </p:txBody>
      </p:sp>
      <p:pic>
        <p:nvPicPr>
          <p:cNvPr id="5" name="Picture 4">
            <a:extLst>
              <a:ext uri="{FF2B5EF4-FFF2-40B4-BE49-F238E27FC236}">
                <a16:creationId xmlns:a16="http://schemas.microsoft.com/office/drawing/2014/main" id="{A41F9422-FA5E-4C19-83E7-1859B514D3E4}"/>
              </a:ext>
            </a:extLst>
          </p:cNvPr>
          <p:cNvPicPr>
            <a:picLocks noChangeAspect="1"/>
          </p:cNvPicPr>
          <p:nvPr/>
        </p:nvPicPr>
        <p:blipFill>
          <a:blip r:embed="rId4"/>
          <a:stretch>
            <a:fillRect/>
          </a:stretch>
        </p:blipFill>
        <p:spPr>
          <a:xfrm>
            <a:off x="6082111" y="396782"/>
            <a:ext cx="3260694" cy="3454782"/>
          </a:xfrm>
          <a:prstGeom prst="rect">
            <a:avLst/>
          </a:prstGeom>
        </p:spPr>
      </p:pic>
      <p:pic>
        <p:nvPicPr>
          <p:cNvPr id="21" name="Graphic 6">
            <a:extLst>
              <a:ext uri="{FF2B5EF4-FFF2-40B4-BE49-F238E27FC236}">
                <a16:creationId xmlns:a16="http://schemas.microsoft.com/office/drawing/2014/main" id="{F51C8B2E-56BB-4BB3-BEC1-E606B3449A07}"/>
              </a:ext>
            </a:extLst>
          </p:cNvPr>
          <p:cNvPicPr>
            <a:picLocks noGrp="1" noChangeAspect="1"/>
          </p:cNvPicPr>
          <p:nvPr>
            <p:ph idx="1"/>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xmlns="" r:id="rId6"/>
              </a:ext>
            </a:extLst>
          </a:blip>
          <a:stretch>
            <a:fillRect/>
          </a:stretch>
        </p:blipFill>
        <p:spPr>
          <a:xfrm>
            <a:off x="9087024" y="3429000"/>
            <a:ext cx="2626038" cy="2611747"/>
          </a:xfrm>
          <a:prstGeom prst="rect">
            <a:avLst/>
          </a:prstGeom>
        </p:spPr>
      </p:pic>
    </p:spTree>
    <p:extLst>
      <p:ext uri="{BB962C8B-B14F-4D97-AF65-F5344CB8AC3E}">
        <p14:creationId xmlns:p14="http://schemas.microsoft.com/office/powerpoint/2010/main" val="2735525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North-South Corridor Test Outcomes</a:t>
            </a:r>
          </a:p>
        </p:txBody>
      </p:sp>
      <p:sp>
        <p:nvSpPr>
          <p:cNvPr id="3" name="Content Placeholder 2">
            <a:extLst>
              <a:ext uri="{FF2B5EF4-FFF2-40B4-BE49-F238E27FC236}">
                <a16:creationId xmlns:a16="http://schemas.microsoft.com/office/drawing/2014/main" id="{B9331AA3-548B-4BA8-B1F7-83F4B9A7D0B7}"/>
              </a:ext>
            </a:extLst>
          </p:cNvPr>
          <p:cNvSpPr>
            <a:spLocks noGrp="1"/>
          </p:cNvSpPr>
          <p:nvPr>
            <p:ph sz="half" idx="1"/>
          </p:nvPr>
        </p:nvSpPr>
        <p:spPr>
          <a:xfrm>
            <a:off x="461816" y="1317850"/>
            <a:ext cx="11249892" cy="5052579"/>
          </a:xfrm>
        </p:spPr>
        <p:txBody>
          <a:bodyPr>
            <a:normAutofit/>
          </a:bodyPr>
          <a:lstStyle/>
          <a:p>
            <a:pPr marL="457200" indent="-457200">
              <a:lnSpc>
                <a:spcPct val="120000"/>
              </a:lnSpc>
              <a:spcAft>
                <a:spcPts val="1200"/>
              </a:spcAft>
              <a:buFont typeface="Arial" panose="020B0604020202020204" pitchFamily="34" charset="0"/>
              <a:buChar char="•"/>
            </a:pPr>
            <a:r>
              <a:rPr lang="en-US" sz="2600" dirty="0">
                <a:latin typeface="Helvetica" charset="0"/>
                <a:ea typeface="Helvetica" charset="0"/>
                <a:cs typeface="Helvetica" charset="0"/>
              </a:rPr>
              <a:t>Adjacent north-south corridor improvements </a:t>
            </a:r>
            <a:r>
              <a:rPr lang="en-US" sz="2600" u="sng" dirty="0">
                <a:latin typeface="Helvetica" charset="0"/>
                <a:ea typeface="Helvetica" charset="0"/>
                <a:cs typeface="Helvetica" charset="0"/>
              </a:rPr>
              <a:t>do not reduce traffic volumes enough </a:t>
            </a:r>
            <a:r>
              <a:rPr lang="en-US" sz="2600" dirty="0">
                <a:latin typeface="Helvetica" charset="0"/>
                <a:ea typeface="Helvetica" charset="0"/>
                <a:cs typeface="Helvetica" charset="0"/>
              </a:rPr>
              <a:t>on US Hwy 83 / State Street</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Benefit / Volume Reduction Range:  -3,000 to -10,300 </a:t>
            </a:r>
            <a:r>
              <a:rPr lang="en-US" sz="2200" dirty="0" err="1">
                <a:latin typeface="Helvetica" charset="0"/>
                <a:ea typeface="Helvetica" charset="0"/>
                <a:cs typeface="Helvetica" charset="0"/>
              </a:rPr>
              <a:t>vpd</a:t>
            </a:r>
            <a:r>
              <a:rPr lang="en-US" sz="2200" dirty="0">
                <a:latin typeface="Helvetica" charset="0"/>
                <a:ea typeface="Helvetica" charset="0"/>
                <a:cs typeface="Helvetica" charset="0"/>
              </a:rPr>
              <a:t> </a:t>
            </a:r>
          </a:p>
          <a:p>
            <a:pPr marL="1143000" lvl="1" indent="-457200">
              <a:lnSpc>
                <a:spcPct val="120000"/>
              </a:lnSpc>
              <a:spcAft>
                <a:spcPts val="1200"/>
              </a:spcAft>
              <a:buFont typeface="Arial" panose="020B0604020202020204" pitchFamily="34" charset="0"/>
              <a:buChar char="•"/>
            </a:pPr>
            <a:r>
              <a:rPr lang="en-US" sz="2200" dirty="0">
                <a:latin typeface="Helvetica" charset="0"/>
                <a:ea typeface="Helvetica" charset="0"/>
                <a:cs typeface="Helvetica" charset="0"/>
              </a:rPr>
              <a:t>Year 2040 Projected US Hwy 83 / State Street Volume: 63,000 </a:t>
            </a:r>
            <a:r>
              <a:rPr lang="en-US" sz="2200" dirty="0" err="1">
                <a:latin typeface="Helvetica" charset="0"/>
                <a:ea typeface="Helvetica" charset="0"/>
                <a:cs typeface="Helvetica" charset="0"/>
              </a:rPr>
              <a:t>vpd</a:t>
            </a:r>
            <a:endParaRPr lang="en-US" sz="2200" dirty="0">
              <a:latin typeface="Helvetica" charset="0"/>
              <a:ea typeface="Helvetica" charset="0"/>
              <a:cs typeface="Helvetica" charset="0"/>
            </a:endParaRPr>
          </a:p>
          <a:p>
            <a:pPr marL="457200" indent="-457200">
              <a:lnSpc>
                <a:spcPct val="120000"/>
              </a:lnSpc>
              <a:spcAft>
                <a:spcPts val="1200"/>
              </a:spcAft>
              <a:buFont typeface="Arial" panose="020B0604020202020204" pitchFamily="34" charset="0"/>
              <a:buChar char="•"/>
            </a:pPr>
            <a:r>
              <a:rPr lang="en-US" sz="2600" dirty="0">
                <a:latin typeface="Helvetica" charset="0"/>
                <a:ea typeface="Helvetica" charset="0"/>
                <a:cs typeface="Helvetica" charset="0"/>
              </a:rPr>
              <a:t>However… north-south corridor improvements may be a part of the solution</a:t>
            </a:r>
          </a:p>
          <a:p>
            <a:pPr>
              <a:lnSpc>
                <a:spcPct val="120000"/>
              </a:lnSpc>
            </a:pPr>
            <a:endParaRPr lang="en-US" sz="2200" dirty="0">
              <a:latin typeface="Helvetica" charset="0"/>
              <a:ea typeface="Helvetica" charset="0"/>
              <a:cs typeface="Helvetica" charset="0"/>
            </a:endParaRPr>
          </a:p>
          <a:p>
            <a:pPr marL="1143000" lvl="1" indent="-457200">
              <a:lnSpc>
                <a:spcPct val="120000"/>
              </a:lnSpc>
              <a:buFont typeface="Arial" panose="020B0604020202020204" pitchFamily="34" charset="0"/>
              <a:buChar char="•"/>
            </a:pPr>
            <a:endParaRPr lang="en-US" sz="2200" dirty="0">
              <a:latin typeface="Helvetica" charset="0"/>
              <a:ea typeface="Helvetica" charset="0"/>
              <a:cs typeface="Helvetica" charset="0"/>
            </a:endParaRPr>
          </a:p>
          <a:p>
            <a:pPr>
              <a:lnSpc>
                <a:spcPct val="120000"/>
              </a:lnSpc>
            </a:pPr>
            <a:endParaRPr lang="en-US" sz="2900" dirty="0">
              <a:latin typeface="Helvetica" charset="0"/>
              <a:ea typeface="Helvetica" charset="0"/>
              <a:cs typeface="Helvetica" charset="0"/>
            </a:endParaRPr>
          </a:p>
        </p:txBody>
      </p:sp>
    </p:spTree>
    <p:extLst>
      <p:ext uri="{BB962C8B-B14F-4D97-AF65-F5344CB8AC3E}">
        <p14:creationId xmlns:p14="http://schemas.microsoft.com/office/powerpoint/2010/main" val="43841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p>
            <a:endParaRPr lang="en-US" dirty="0"/>
          </a:p>
        </p:txBody>
      </p:sp>
      <p:sp>
        <p:nvSpPr>
          <p:cNvPr id="3" name="Subtitle 2"/>
          <p:cNvSpPr>
            <a:spLocks noGrp="1"/>
          </p:cNvSpPr>
          <p:nvPr>
            <p:ph type="subTitle" idx="1"/>
          </p:nvPr>
        </p:nvSpPr>
        <p:spPr>
          <a:xfrm>
            <a:off x="1524000" y="3602038"/>
            <a:ext cx="9144000" cy="1655762"/>
          </a:xfrm>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0" y="0"/>
            <a:ext cx="12179299" cy="6868025"/>
          </a:xfrm>
          <a:prstGeom prst="rect">
            <a:avLst/>
          </a:prstGeom>
        </p:spPr>
      </p:pic>
      <p:sp>
        <p:nvSpPr>
          <p:cNvPr id="7" name="Rectangle 6">
            <a:extLst>
              <a:ext uri="{FF2B5EF4-FFF2-40B4-BE49-F238E27FC236}">
                <a16:creationId xmlns:a16="http://schemas.microsoft.com/office/drawing/2014/main" id="{314F6A5A-FDDF-49EC-A528-663957AEF9E5}"/>
              </a:ext>
            </a:extLst>
          </p:cNvPr>
          <p:cNvSpPr/>
          <p:nvPr/>
        </p:nvSpPr>
        <p:spPr>
          <a:xfrm>
            <a:off x="2981960" y="3108960"/>
            <a:ext cx="7757160" cy="17678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89C3695-6DB9-42CC-9A48-54C5F9EB9A19}"/>
              </a:ext>
            </a:extLst>
          </p:cNvPr>
          <p:cNvPicPr>
            <a:picLocks noChangeAspect="1"/>
          </p:cNvPicPr>
          <p:nvPr/>
        </p:nvPicPr>
        <p:blipFill>
          <a:blip r:embed="rId4"/>
          <a:stretch>
            <a:fillRect/>
          </a:stretch>
        </p:blipFill>
        <p:spPr>
          <a:xfrm>
            <a:off x="3496091" y="3781674"/>
            <a:ext cx="7072550" cy="1012267"/>
          </a:xfrm>
          <a:prstGeom prst="rect">
            <a:avLst/>
          </a:prstGeom>
        </p:spPr>
      </p:pic>
      <p:sp>
        <p:nvSpPr>
          <p:cNvPr id="10" name="TextBox 9">
            <a:extLst>
              <a:ext uri="{FF2B5EF4-FFF2-40B4-BE49-F238E27FC236}">
                <a16:creationId xmlns:a16="http://schemas.microsoft.com/office/drawing/2014/main" id="{767BD8C6-F7C0-40F9-B3AE-8A655306EEBA}"/>
              </a:ext>
            </a:extLst>
          </p:cNvPr>
          <p:cNvSpPr txBox="1"/>
          <p:nvPr/>
        </p:nvSpPr>
        <p:spPr>
          <a:xfrm>
            <a:off x="3586579" y="4714043"/>
            <a:ext cx="5131293" cy="723393"/>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7691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Highway 83 Alternative Study Overview</a:t>
            </a:r>
          </a:p>
        </p:txBody>
      </p:sp>
      <p:sp>
        <p:nvSpPr>
          <p:cNvPr id="7" name="Content Placeholder 6"/>
          <p:cNvSpPr>
            <a:spLocks noGrp="1"/>
          </p:cNvSpPr>
          <p:nvPr>
            <p:ph sz="half" idx="1"/>
          </p:nvPr>
        </p:nvSpPr>
        <p:spPr>
          <a:xfrm>
            <a:off x="461818" y="1477818"/>
            <a:ext cx="5264728" cy="4699145"/>
          </a:xfrm>
        </p:spPr>
        <p:txBody>
          <a:bodyPr>
            <a:normAutofit lnSpcReduction="10000"/>
          </a:bodyPr>
          <a:lstStyle/>
          <a:p>
            <a:r>
              <a:rPr lang="en-US" dirty="0"/>
              <a:t>Overview</a:t>
            </a:r>
          </a:p>
          <a:p>
            <a:r>
              <a:rPr lang="en-US" sz="1700" b="0" dirty="0">
                <a:solidFill>
                  <a:schemeClr val="bg2">
                    <a:lumMod val="50000"/>
                  </a:schemeClr>
                </a:solidFill>
              </a:rPr>
              <a:t>The </a:t>
            </a:r>
            <a:r>
              <a:rPr lang="en-US" sz="1700" dirty="0">
                <a:solidFill>
                  <a:schemeClr val="bg2">
                    <a:lumMod val="50000"/>
                  </a:schemeClr>
                </a:solidFill>
              </a:rPr>
              <a:t>Bismarck-Mandan Metropolitan Planning Organization (MPO)</a:t>
            </a:r>
            <a:r>
              <a:rPr lang="en-US" sz="1700" b="0" dirty="0">
                <a:solidFill>
                  <a:schemeClr val="bg2">
                    <a:lumMod val="50000"/>
                  </a:schemeClr>
                </a:solidFill>
              </a:rPr>
              <a:t> is completing this study in cooperation with the </a:t>
            </a:r>
            <a:r>
              <a:rPr lang="en-US" sz="1700" dirty="0">
                <a:solidFill>
                  <a:schemeClr val="bg2">
                    <a:lumMod val="50000"/>
                  </a:schemeClr>
                </a:solidFill>
              </a:rPr>
              <a:t>City of Bismarck, Burleigh County, and the NDDOT.</a:t>
            </a:r>
          </a:p>
          <a:p>
            <a:r>
              <a:rPr lang="en-US" sz="1700" b="0" dirty="0">
                <a:solidFill>
                  <a:schemeClr val="bg2">
                    <a:lumMod val="50000"/>
                  </a:schemeClr>
                </a:solidFill>
              </a:rPr>
              <a:t>The purpose of the study is to:</a:t>
            </a:r>
          </a:p>
          <a:p>
            <a:pPr marL="285750" indent="-285750">
              <a:buFont typeface="Arial" charset="0"/>
              <a:buChar char="•"/>
            </a:pPr>
            <a:r>
              <a:rPr lang="en-US" sz="1600" b="0" dirty="0">
                <a:solidFill>
                  <a:schemeClr val="bg2">
                    <a:lumMod val="50000"/>
                  </a:schemeClr>
                </a:solidFill>
              </a:rPr>
              <a:t>Identify, evaluate and develop viable highway alternatives along US Highway 83 north of Bismarck to best serve existing and future stakeholders within the region. </a:t>
            </a:r>
          </a:p>
          <a:p>
            <a:pPr marL="285750" indent="-285750">
              <a:buFont typeface="Arial" charset="0"/>
              <a:buChar char="•"/>
            </a:pPr>
            <a:r>
              <a:rPr lang="en-US" sz="1600" b="0" dirty="0">
                <a:solidFill>
                  <a:schemeClr val="bg2">
                    <a:lumMod val="50000"/>
                  </a:schemeClr>
                </a:solidFill>
              </a:rPr>
              <a:t>Analyze potential new routes for regional traffic and identify operational improvements for the State Street corridor.</a:t>
            </a:r>
          </a:p>
          <a:p>
            <a:pPr marL="285750" indent="-285750">
              <a:buFont typeface="Arial" charset="0"/>
              <a:buChar char="•"/>
            </a:pPr>
            <a:r>
              <a:rPr lang="en-US" sz="1600" b="0" dirty="0">
                <a:solidFill>
                  <a:schemeClr val="bg2">
                    <a:lumMod val="50000"/>
                  </a:schemeClr>
                </a:solidFill>
              </a:rPr>
              <a:t>Analyze anticipated outcomes of the US Highway 83 realignment on Bismarck and Burleigh County.</a:t>
            </a:r>
          </a:p>
          <a:p>
            <a:pPr marL="285750" indent="-285750">
              <a:buFont typeface="Arial" panose="020B0604020202020204" pitchFamily="34" charset="0"/>
              <a:buChar char="•"/>
            </a:pPr>
            <a:r>
              <a:rPr lang="en-US" sz="1600" b="0" dirty="0">
                <a:solidFill>
                  <a:schemeClr val="bg2">
                    <a:lumMod val="50000"/>
                  </a:schemeClr>
                </a:solidFill>
              </a:rPr>
              <a:t>Evaluate other infrastructure improvements near the State Street corridor to determine if they help alleviate congestion on US Highway 83.</a:t>
            </a:r>
          </a:p>
          <a:p>
            <a:endParaRPr lang="en-US" dirty="0"/>
          </a:p>
        </p:txBody>
      </p:sp>
      <p:sp>
        <p:nvSpPr>
          <p:cNvPr id="8" name="Content Placeholder 7"/>
          <p:cNvSpPr>
            <a:spLocks noGrp="1"/>
          </p:cNvSpPr>
          <p:nvPr>
            <p:ph sz="half" idx="2"/>
          </p:nvPr>
        </p:nvSpPr>
        <p:spPr>
          <a:xfrm>
            <a:off x="5726546" y="1477818"/>
            <a:ext cx="5627254" cy="4699145"/>
          </a:xfrm>
        </p:spPr>
        <p:txBody>
          <a:bodyPr>
            <a:normAutofit lnSpcReduction="10000"/>
          </a:bodyPr>
          <a:lstStyle/>
          <a:p>
            <a:r>
              <a:rPr lang="en-US" dirty="0"/>
              <a:t>Study Area</a:t>
            </a: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1035" y="1988607"/>
            <a:ext cx="4883799" cy="3863553"/>
          </a:xfrm>
          <a:prstGeom prst="rect">
            <a:avLst/>
          </a:prstGeom>
        </p:spPr>
      </p:pic>
    </p:spTree>
    <p:extLst>
      <p:ext uri="{BB962C8B-B14F-4D97-AF65-F5344CB8AC3E}">
        <p14:creationId xmlns:p14="http://schemas.microsoft.com/office/powerpoint/2010/main" val="75315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2040 Issues and Needs Summary</a:t>
            </a:r>
          </a:p>
        </p:txBody>
      </p:sp>
      <p:sp>
        <p:nvSpPr>
          <p:cNvPr id="12" name="Content Placeholder 11"/>
          <p:cNvSpPr>
            <a:spLocks noGrp="1"/>
          </p:cNvSpPr>
          <p:nvPr>
            <p:ph sz="half" idx="2"/>
          </p:nvPr>
        </p:nvSpPr>
        <p:spPr>
          <a:xfrm>
            <a:off x="461817" y="1669142"/>
            <a:ext cx="11623091" cy="4528457"/>
          </a:xfrm>
        </p:spPr>
        <p:txBody>
          <a:bodyPr>
            <a:normAutofit/>
          </a:bodyPr>
          <a:lstStyle/>
          <a:p>
            <a:pPr marL="285750" indent="-285750">
              <a:spcAft>
                <a:spcPts val="1200"/>
              </a:spcAft>
              <a:buFont typeface="Arial" charset="0"/>
              <a:buChar char="•"/>
            </a:pPr>
            <a:r>
              <a:rPr lang="en-US" b="0" dirty="0">
                <a:solidFill>
                  <a:schemeClr val="bg2">
                    <a:lumMod val="50000"/>
                  </a:schemeClr>
                </a:solidFill>
              </a:rPr>
              <a:t>Multiple US Highway 83/State Street intersections are expected to operate </a:t>
            </a:r>
            <a:r>
              <a:rPr lang="en-US" dirty="0">
                <a:solidFill>
                  <a:schemeClr val="bg2">
                    <a:lumMod val="50000"/>
                  </a:schemeClr>
                </a:solidFill>
              </a:rPr>
              <a:t>near/over capacity by year 2040</a:t>
            </a:r>
            <a:r>
              <a:rPr lang="en-US" b="0" dirty="0">
                <a:solidFill>
                  <a:schemeClr val="bg2">
                    <a:lumMod val="50000"/>
                  </a:schemeClr>
                </a:solidFill>
              </a:rPr>
              <a:t>.</a:t>
            </a:r>
          </a:p>
          <a:p>
            <a:pPr marL="285750" indent="-285750">
              <a:spcAft>
                <a:spcPts val="1200"/>
              </a:spcAft>
              <a:buFont typeface="Arial" charset="0"/>
              <a:buChar char="•"/>
            </a:pPr>
            <a:r>
              <a:rPr lang="en-US" dirty="0">
                <a:solidFill>
                  <a:schemeClr val="bg2">
                    <a:lumMod val="50000"/>
                  </a:schemeClr>
                </a:solidFill>
              </a:rPr>
              <a:t>Significant congestion</a:t>
            </a:r>
            <a:r>
              <a:rPr lang="en-US" b="0" dirty="0">
                <a:solidFill>
                  <a:schemeClr val="bg2">
                    <a:lumMod val="50000"/>
                  </a:schemeClr>
                </a:solidFill>
              </a:rPr>
              <a:t> along US Highway 83/State Street throughout the corridor during varying times of the day.</a:t>
            </a:r>
          </a:p>
          <a:p>
            <a:pPr marL="285750" indent="-285750">
              <a:spcAft>
                <a:spcPts val="1200"/>
              </a:spcAft>
              <a:buFont typeface="Arial" charset="0"/>
              <a:buChar char="•"/>
            </a:pPr>
            <a:r>
              <a:rPr lang="en-US" dirty="0">
                <a:solidFill>
                  <a:schemeClr val="bg2">
                    <a:lumMod val="50000"/>
                  </a:schemeClr>
                </a:solidFill>
              </a:rPr>
              <a:t>Travel times are expected to increase</a:t>
            </a:r>
            <a:r>
              <a:rPr lang="en-US" b="0" dirty="0">
                <a:solidFill>
                  <a:schemeClr val="bg2">
                    <a:lumMod val="50000"/>
                  </a:schemeClr>
                </a:solidFill>
              </a:rPr>
              <a:t>, ranging from an additional one (1) to 12 minutes by year 2040.</a:t>
            </a:r>
          </a:p>
          <a:p>
            <a:pPr marL="285750" indent="-285750">
              <a:buFont typeface="Arial" charset="0"/>
              <a:buChar char="•"/>
            </a:pPr>
            <a:r>
              <a:rPr lang="en-US" dirty="0">
                <a:solidFill>
                  <a:schemeClr val="bg2">
                    <a:lumMod val="50000"/>
                  </a:schemeClr>
                </a:solidFill>
              </a:rPr>
              <a:t>Crashes are expected to increase </a:t>
            </a:r>
            <a:r>
              <a:rPr lang="en-US" b="0" dirty="0">
                <a:solidFill>
                  <a:schemeClr val="bg2">
                    <a:lumMod val="50000"/>
                  </a:schemeClr>
                </a:solidFill>
              </a:rPr>
              <a:t>by approximately 70 percent by year 2040. </a:t>
            </a:r>
          </a:p>
        </p:txBody>
      </p:sp>
    </p:spTree>
    <p:extLst>
      <p:ext uri="{BB962C8B-B14F-4D97-AF65-F5344CB8AC3E}">
        <p14:creationId xmlns:p14="http://schemas.microsoft.com/office/powerpoint/2010/main" val="288401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461817" y="365126"/>
            <a:ext cx="11249891" cy="1112692"/>
          </a:xfrm>
        </p:spPr>
        <p:txBody>
          <a:bodyPr/>
          <a:lstStyle/>
          <a:p>
            <a:r>
              <a:rPr lang="en-US" dirty="0"/>
              <a:t>Preliminary Alternatives Considered</a:t>
            </a:r>
          </a:p>
        </p:txBody>
      </p:sp>
      <p:sp>
        <p:nvSpPr>
          <p:cNvPr id="23" name="Content Placeholder 11">
            <a:extLst>
              <a:ext uri="{FF2B5EF4-FFF2-40B4-BE49-F238E27FC236}">
                <a16:creationId xmlns:a16="http://schemas.microsoft.com/office/drawing/2014/main" id="{1D1EA428-1745-4EBC-BA20-2CDED55ADFCE}"/>
              </a:ext>
            </a:extLst>
          </p:cNvPr>
          <p:cNvSpPr txBox="1">
            <a:spLocks/>
          </p:cNvSpPr>
          <p:nvPr/>
        </p:nvSpPr>
        <p:spPr>
          <a:xfrm>
            <a:off x="233681" y="1352811"/>
            <a:ext cx="5428083" cy="47533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8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a:t>ND Highway 36/14</a:t>
            </a:r>
          </a:p>
          <a:p>
            <a:pPr marL="457200" indent="-457200">
              <a:buFont typeface="Arial" panose="020B0604020202020204" pitchFamily="34" charset="0"/>
              <a:buChar char="•"/>
            </a:pPr>
            <a:endParaRPr lang="en-US" sz="2600" dirty="0"/>
          </a:p>
          <a:p>
            <a:r>
              <a:rPr lang="en-US" sz="2600" dirty="0"/>
              <a:t>Alternative US Hwy 83 Routes</a:t>
            </a:r>
          </a:p>
          <a:p>
            <a:pPr marL="457200" indent="-457200">
              <a:buFont typeface="Arial" panose="020B0604020202020204" pitchFamily="34" charset="0"/>
              <a:buChar char="•"/>
            </a:pPr>
            <a:r>
              <a:rPr lang="en-US" sz="2000" b="0" dirty="0">
                <a:solidFill>
                  <a:schemeClr val="tx1"/>
                </a:solidFill>
              </a:rPr>
              <a:t>Alternatives 1 thru 4B</a:t>
            </a:r>
          </a:p>
          <a:p>
            <a:pPr marL="457200" indent="-457200">
              <a:buFont typeface="Arial" panose="020B0604020202020204" pitchFamily="34" charset="0"/>
              <a:buChar char="•"/>
            </a:pPr>
            <a:endParaRPr lang="en-US" sz="2600" dirty="0"/>
          </a:p>
          <a:p>
            <a:r>
              <a:rPr lang="en-US" sz="2600" dirty="0"/>
              <a:t>US Hwy 83 </a:t>
            </a:r>
            <a:br>
              <a:rPr lang="en-US" sz="2600" dirty="0"/>
            </a:br>
            <a:r>
              <a:rPr lang="en-US" sz="2600" dirty="0"/>
              <a:t>(State Street) Alternatives</a:t>
            </a:r>
          </a:p>
          <a:p>
            <a:pPr marL="457200" indent="-457200">
              <a:buFont typeface="Arial" panose="020B0604020202020204" pitchFamily="34" charset="0"/>
              <a:buChar char="•"/>
            </a:pPr>
            <a:r>
              <a:rPr lang="en-US" sz="2000" b="0" dirty="0">
                <a:solidFill>
                  <a:schemeClr val="tx1"/>
                </a:solidFill>
              </a:rPr>
              <a:t>Minimal Improvements</a:t>
            </a:r>
          </a:p>
          <a:p>
            <a:pPr marL="457200" indent="-457200">
              <a:buFont typeface="Arial" panose="020B0604020202020204" pitchFamily="34" charset="0"/>
              <a:buChar char="•"/>
            </a:pPr>
            <a:r>
              <a:rPr lang="en-US" sz="2000" b="0" dirty="0">
                <a:solidFill>
                  <a:schemeClr val="tx1"/>
                </a:solidFill>
              </a:rPr>
              <a:t>At-Grade Improvements</a:t>
            </a:r>
          </a:p>
          <a:p>
            <a:pPr marL="457200" indent="-457200">
              <a:buFont typeface="Arial" panose="020B0604020202020204" pitchFamily="34" charset="0"/>
              <a:buChar char="•"/>
            </a:pPr>
            <a:r>
              <a:rPr lang="en-US" sz="2000" b="0" dirty="0">
                <a:solidFill>
                  <a:schemeClr val="tx1"/>
                </a:solidFill>
              </a:rPr>
              <a:t>Grade-Separated Improvements</a:t>
            </a:r>
          </a:p>
          <a:p>
            <a:endParaRPr lang="en-US" b="0" dirty="0"/>
          </a:p>
        </p:txBody>
      </p:sp>
      <p:pic>
        <p:nvPicPr>
          <p:cNvPr id="25" name="Picture 24">
            <a:extLst>
              <a:ext uri="{FF2B5EF4-FFF2-40B4-BE49-F238E27FC236}">
                <a16:creationId xmlns:a16="http://schemas.microsoft.com/office/drawing/2014/main" id="{4C5C9B55-F769-4A48-A56E-02A3DC30AE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3608" y="1002083"/>
            <a:ext cx="6588100" cy="5211818"/>
          </a:xfrm>
          <a:prstGeom prst="rect">
            <a:avLst/>
          </a:prstGeom>
        </p:spPr>
      </p:pic>
    </p:spTree>
    <p:extLst>
      <p:ext uri="{BB962C8B-B14F-4D97-AF65-F5344CB8AC3E}">
        <p14:creationId xmlns:p14="http://schemas.microsoft.com/office/powerpoint/2010/main" val="230012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461817" y="365126"/>
            <a:ext cx="11249891" cy="1112692"/>
          </a:xfrm>
        </p:spPr>
        <p:txBody>
          <a:bodyPr/>
          <a:lstStyle/>
          <a:p>
            <a:r>
              <a:rPr lang="en-US" dirty="0"/>
              <a:t>Alternative US Highway 83 Routes (1 thru 4B)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588" y="1023729"/>
            <a:ext cx="8983092" cy="5830498"/>
          </a:xfrm>
          <a:prstGeom prst="rect">
            <a:avLst/>
          </a:prstGeom>
        </p:spPr>
      </p:pic>
    </p:spTree>
    <p:extLst>
      <p:ext uri="{BB962C8B-B14F-4D97-AF65-F5344CB8AC3E}">
        <p14:creationId xmlns:p14="http://schemas.microsoft.com/office/powerpoint/2010/main" val="126268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7" y="292556"/>
            <a:ext cx="11526983" cy="1112692"/>
          </a:xfrm>
        </p:spPr>
        <p:txBody>
          <a:bodyPr/>
          <a:lstStyle/>
          <a:p>
            <a:r>
              <a:rPr lang="en-US" dirty="0"/>
              <a:t>Alternative Benefit / Cost Evaluation Summary</a:t>
            </a:r>
          </a:p>
        </p:txBody>
      </p:sp>
      <p:pic>
        <p:nvPicPr>
          <p:cNvPr id="9" name="Picture 8">
            <a:extLst>
              <a:ext uri="{FF2B5EF4-FFF2-40B4-BE49-F238E27FC236}">
                <a16:creationId xmlns:a16="http://schemas.microsoft.com/office/drawing/2014/main" id="{D8299BF4-8231-4D06-AF5C-2F1977C037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6286" y="918096"/>
            <a:ext cx="10358691" cy="5992030"/>
          </a:xfrm>
          <a:prstGeom prst="rect">
            <a:avLst/>
          </a:prstGeom>
        </p:spPr>
      </p:pic>
      <p:sp>
        <p:nvSpPr>
          <p:cNvPr id="3" name="TextBox 2">
            <a:extLst>
              <a:ext uri="{FF2B5EF4-FFF2-40B4-BE49-F238E27FC236}">
                <a16:creationId xmlns:a16="http://schemas.microsoft.com/office/drawing/2014/main" id="{70104CC5-A9D4-4BB1-8EA6-FD79BE215AB5}"/>
              </a:ext>
            </a:extLst>
          </p:cNvPr>
          <p:cNvSpPr txBox="1"/>
          <p:nvPr/>
        </p:nvSpPr>
        <p:spPr>
          <a:xfrm>
            <a:off x="3598993" y="3202300"/>
            <a:ext cx="8129533" cy="369332"/>
          </a:xfrm>
          <a:prstGeom prst="rect">
            <a:avLst/>
          </a:prstGeom>
          <a:noFill/>
        </p:spPr>
        <p:txBody>
          <a:bodyPr wrap="none" rtlCol="0">
            <a:spAutoFit/>
          </a:bodyPr>
          <a:lstStyle/>
          <a:p>
            <a:r>
              <a:rPr lang="en-US" b="1" dirty="0">
                <a:solidFill>
                  <a:srgbClr val="00B0F0"/>
                </a:solidFill>
              </a:rPr>
              <a:t>* Does not include improvement costs to the existing US Highway 83 (State Street)</a:t>
            </a:r>
          </a:p>
        </p:txBody>
      </p:sp>
      <p:sp>
        <p:nvSpPr>
          <p:cNvPr id="5" name="TextBox 4">
            <a:extLst>
              <a:ext uri="{FF2B5EF4-FFF2-40B4-BE49-F238E27FC236}">
                <a16:creationId xmlns:a16="http://schemas.microsoft.com/office/drawing/2014/main" id="{65C93BFD-A3B9-4041-B0DF-6C9AB3AB1C4C}"/>
              </a:ext>
            </a:extLst>
          </p:cNvPr>
          <p:cNvSpPr txBox="1"/>
          <p:nvPr/>
        </p:nvSpPr>
        <p:spPr>
          <a:xfrm>
            <a:off x="6908800" y="2741149"/>
            <a:ext cx="300082" cy="369332"/>
          </a:xfrm>
          <a:prstGeom prst="rect">
            <a:avLst/>
          </a:prstGeom>
          <a:noFill/>
        </p:spPr>
        <p:txBody>
          <a:bodyPr wrap="none" rtlCol="0">
            <a:spAutoFit/>
          </a:bodyPr>
          <a:lstStyle/>
          <a:p>
            <a:r>
              <a:rPr lang="en-US" b="1" dirty="0">
                <a:solidFill>
                  <a:srgbClr val="00B0F0"/>
                </a:solidFill>
              </a:rPr>
              <a:t>*</a:t>
            </a:r>
          </a:p>
        </p:txBody>
      </p:sp>
      <p:sp>
        <p:nvSpPr>
          <p:cNvPr id="7" name="TextBox 6">
            <a:extLst>
              <a:ext uri="{FF2B5EF4-FFF2-40B4-BE49-F238E27FC236}">
                <a16:creationId xmlns:a16="http://schemas.microsoft.com/office/drawing/2014/main" id="{268FA18C-9C9E-4A66-B24E-8435793F663F}"/>
              </a:ext>
            </a:extLst>
          </p:cNvPr>
          <p:cNvSpPr txBox="1"/>
          <p:nvPr/>
        </p:nvSpPr>
        <p:spPr>
          <a:xfrm>
            <a:off x="6908800" y="2926320"/>
            <a:ext cx="300082" cy="369332"/>
          </a:xfrm>
          <a:prstGeom prst="rect">
            <a:avLst/>
          </a:prstGeom>
          <a:noFill/>
        </p:spPr>
        <p:txBody>
          <a:bodyPr wrap="none" rtlCol="0">
            <a:spAutoFit/>
          </a:bodyPr>
          <a:lstStyle/>
          <a:p>
            <a:r>
              <a:rPr lang="en-US" b="1" dirty="0">
                <a:solidFill>
                  <a:srgbClr val="00B0F0"/>
                </a:solidFill>
              </a:rPr>
              <a:t>*</a:t>
            </a:r>
          </a:p>
        </p:txBody>
      </p:sp>
      <p:sp>
        <p:nvSpPr>
          <p:cNvPr id="8" name="TextBox 7">
            <a:extLst>
              <a:ext uri="{FF2B5EF4-FFF2-40B4-BE49-F238E27FC236}">
                <a16:creationId xmlns:a16="http://schemas.microsoft.com/office/drawing/2014/main" id="{6B5B7653-7F27-4197-8E8E-2611FEEAD136}"/>
              </a:ext>
            </a:extLst>
          </p:cNvPr>
          <p:cNvSpPr txBox="1"/>
          <p:nvPr/>
        </p:nvSpPr>
        <p:spPr>
          <a:xfrm>
            <a:off x="6878451" y="1902545"/>
            <a:ext cx="300082" cy="369332"/>
          </a:xfrm>
          <a:prstGeom prst="rect">
            <a:avLst/>
          </a:prstGeom>
          <a:noFill/>
        </p:spPr>
        <p:txBody>
          <a:bodyPr wrap="none" rtlCol="0">
            <a:spAutoFit/>
          </a:bodyPr>
          <a:lstStyle/>
          <a:p>
            <a:r>
              <a:rPr lang="en-US" b="1" dirty="0">
                <a:solidFill>
                  <a:srgbClr val="00B0F0"/>
                </a:solidFill>
              </a:rPr>
              <a:t>*</a:t>
            </a:r>
          </a:p>
        </p:txBody>
      </p:sp>
    </p:spTree>
    <p:extLst>
      <p:ext uri="{BB962C8B-B14F-4D97-AF65-F5344CB8AC3E}">
        <p14:creationId xmlns:p14="http://schemas.microsoft.com/office/powerpoint/2010/main" val="309555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North-South Corridor Tests</a:t>
            </a:r>
          </a:p>
        </p:txBody>
      </p:sp>
      <p:sp>
        <p:nvSpPr>
          <p:cNvPr id="3" name="Content Placeholder 2">
            <a:extLst>
              <a:ext uri="{FF2B5EF4-FFF2-40B4-BE49-F238E27FC236}">
                <a16:creationId xmlns:a16="http://schemas.microsoft.com/office/drawing/2014/main" id="{B9331AA3-548B-4BA8-B1F7-83F4B9A7D0B7}"/>
              </a:ext>
            </a:extLst>
          </p:cNvPr>
          <p:cNvSpPr>
            <a:spLocks noGrp="1"/>
          </p:cNvSpPr>
          <p:nvPr>
            <p:ph sz="half" idx="1"/>
          </p:nvPr>
        </p:nvSpPr>
        <p:spPr>
          <a:xfrm>
            <a:off x="461815" y="1162870"/>
            <a:ext cx="7578599" cy="5052579"/>
          </a:xfrm>
        </p:spPr>
        <p:txBody>
          <a:bodyPr>
            <a:normAutofit fontScale="92500" lnSpcReduction="10000"/>
          </a:bodyPr>
          <a:lstStyle/>
          <a:p>
            <a:pPr marL="457200" indent="-457200">
              <a:lnSpc>
                <a:spcPct val="120000"/>
              </a:lnSpc>
              <a:buFont typeface="Arial" panose="020B0604020202020204" pitchFamily="34" charset="0"/>
              <a:buChar char="•"/>
            </a:pPr>
            <a:r>
              <a:rPr lang="en-US" sz="2600" dirty="0">
                <a:latin typeface="Helvetica" charset="0"/>
                <a:ea typeface="Helvetica" charset="0"/>
                <a:cs typeface="Helvetica" charset="0"/>
              </a:rPr>
              <a:t>Planning exercise to determine if local improvements provide benefit to current </a:t>
            </a:r>
            <a:br>
              <a:rPr lang="en-US" sz="2600" dirty="0">
                <a:latin typeface="Helvetica" charset="0"/>
                <a:ea typeface="Helvetica" charset="0"/>
                <a:cs typeface="Helvetica" charset="0"/>
              </a:rPr>
            </a:br>
            <a:r>
              <a:rPr lang="en-US" sz="2600" dirty="0">
                <a:latin typeface="Helvetica" charset="0"/>
                <a:ea typeface="Helvetica" charset="0"/>
                <a:cs typeface="Helvetica" charset="0"/>
              </a:rPr>
              <a:t>US Highway 83 / State Street </a:t>
            </a:r>
          </a:p>
          <a:p>
            <a:pPr marL="457200" indent="-457200">
              <a:lnSpc>
                <a:spcPct val="120000"/>
              </a:lnSpc>
              <a:buFont typeface="Arial" panose="020B0604020202020204" pitchFamily="34" charset="0"/>
              <a:buChar char="•"/>
            </a:pPr>
            <a:r>
              <a:rPr lang="en-US" sz="2600" dirty="0">
                <a:latin typeface="Helvetica" charset="0"/>
                <a:ea typeface="Helvetica" charset="0"/>
                <a:cs typeface="Helvetica" charset="0"/>
              </a:rPr>
              <a:t>Roadways Considered (Traffic Modeling)</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Washington Street (3-lane and 5-lane)</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4th Street (3-lane)</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8th Street (new)</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Capitol Way/Interstate Loop (new)</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19th Street (3-lane and 5-lane)</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26th Street (new)</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Northern River Crossing (new)</a:t>
            </a:r>
          </a:p>
          <a:p>
            <a:pPr marL="1143000" lvl="1" indent="-457200">
              <a:lnSpc>
                <a:spcPct val="120000"/>
              </a:lnSpc>
              <a:buFont typeface="Arial" panose="020B0604020202020204" pitchFamily="34" charset="0"/>
              <a:buChar char="•"/>
            </a:pPr>
            <a:r>
              <a:rPr lang="en-US" sz="2200" dirty="0">
                <a:latin typeface="Helvetica" charset="0"/>
                <a:ea typeface="Helvetica" charset="0"/>
                <a:cs typeface="Helvetica" charset="0"/>
              </a:rPr>
              <a:t>NE US Highway 83 Alternative Routes (new)</a:t>
            </a:r>
          </a:p>
          <a:p>
            <a:pPr marL="1143000" lvl="1" indent="-457200">
              <a:lnSpc>
                <a:spcPct val="120000"/>
              </a:lnSpc>
              <a:buFont typeface="Arial" panose="020B0604020202020204" pitchFamily="34" charset="0"/>
              <a:buChar char="•"/>
            </a:pPr>
            <a:endParaRPr lang="en-US" sz="2200" dirty="0">
              <a:latin typeface="Helvetica" charset="0"/>
              <a:ea typeface="Helvetica" charset="0"/>
              <a:cs typeface="Helvetica" charset="0"/>
            </a:endParaRPr>
          </a:p>
          <a:p>
            <a:pPr>
              <a:lnSpc>
                <a:spcPct val="120000"/>
              </a:lnSpc>
            </a:pPr>
            <a:endParaRPr lang="en-US" sz="2900" dirty="0">
              <a:latin typeface="Helvetica" charset="0"/>
              <a:ea typeface="Helvetica" charset="0"/>
              <a:cs typeface="Helvetica" charset="0"/>
            </a:endParaRPr>
          </a:p>
        </p:txBody>
      </p:sp>
      <p:grpSp>
        <p:nvGrpSpPr>
          <p:cNvPr id="6" name="Group 5">
            <a:extLst>
              <a:ext uri="{FF2B5EF4-FFF2-40B4-BE49-F238E27FC236}">
                <a16:creationId xmlns:a16="http://schemas.microsoft.com/office/drawing/2014/main" id="{665BDC1F-9B8B-44B7-AF82-AFAD3D36161E}"/>
              </a:ext>
            </a:extLst>
          </p:cNvPr>
          <p:cNvGrpSpPr/>
          <p:nvPr/>
        </p:nvGrpSpPr>
        <p:grpSpPr>
          <a:xfrm>
            <a:off x="7655719" y="0"/>
            <a:ext cx="4536281" cy="6858000"/>
            <a:chOff x="7655719" y="0"/>
            <a:chExt cx="4536281" cy="6858000"/>
          </a:xfrm>
        </p:grpSpPr>
        <p:pic>
          <p:nvPicPr>
            <p:cNvPr id="7" name="Picture 6">
              <a:extLst>
                <a:ext uri="{FF2B5EF4-FFF2-40B4-BE49-F238E27FC236}">
                  <a16:creationId xmlns:a16="http://schemas.microsoft.com/office/drawing/2014/main" id="{673F4C16-5E5E-4475-97BD-3A4DB0819C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5719" y="0"/>
              <a:ext cx="4536281" cy="6858000"/>
            </a:xfrm>
            <a:prstGeom prst="rect">
              <a:avLst/>
            </a:prstGeom>
          </p:spPr>
        </p:pic>
        <p:cxnSp>
          <p:nvCxnSpPr>
            <p:cNvPr id="8" name="Straight Connector 7">
              <a:extLst>
                <a:ext uri="{FF2B5EF4-FFF2-40B4-BE49-F238E27FC236}">
                  <a16:creationId xmlns:a16="http://schemas.microsoft.com/office/drawing/2014/main" id="{E6F60BC5-98B0-468D-9B6A-DBD89DCA8DDC}"/>
                </a:ext>
              </a:extLst>
            </p:cNvPr>
            <p:cNvCxnSpPr>
              <a:cxnSpLocks/>
            </p:cNvCxnSpPr>
            <p:nvPr/>
          </p:nvCxnSpPr>
          <p:spPr>
            <a:xfrm flipV="1">
              <a:off x="9245600" y="365126"/>
              <a:ext cx="88900" cy="580707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3EB6D4-E9D7-4639-BDCD-ED2709E8A10C}"/>
                </a:ext>
              </a:extLst>
            </p:cNvPr>
            <p:cNvCxnSpPr>
              <a:cxnSpLocks/>
            </p:cNvCxnSpPr>
            <p:nvPr/>
          </p:nvCxnSpPr>
          <p:spPr>
            <a:xfrm flipV="1">
              <a:off x="9156699" y="3810000"/>
              <a:ext cx="12700" cy="11811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518740-F05F-475F-98F0-E758FD5032D3}"/>
                </a:ext>
              </a:extLst>
            </p:cNvPr>
            <p:cNvCxnSpPr>
              <a:cxnSpLocks/>
            </p:cNvCxnSpPr>
            <p:nvPr/>
          </p:nvCxnSpPr>
          <p:spPr>
            <a:xfrm flipV="1">
              <a:off x="11007724" y="3810000"/>
              <a:ext cx="12700" cy="11811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AE907D2-5AF4-41B5-A217-84E302E46EDD}"/>
                </a:ext>
              </a:extLst>
            </p:cNvPr>
            <p:cNvCxnSpPr>
              <a:cxnSpLocks/>
            </p:cNvCxnSpPr>
            <p:nvPr/>
          </p:nvCxnSpPr>
          <p:spPr>
            <a:xfrm flipV="1">
              <a:off x="10034586" y="4105275"/>
              <a:ext cx="0" cy="3286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B83FF0-B924-4B32-8557-35F5CB9CF873}"/>
                </a:ext>
              </a:extLst>
            </p:cNvPr>
            <p:cNvCxnSpPr>
              <a:cxnSpLocks/>
            </p:cNvCxnSpPr>
            <p:nvPr/>
          </p:nvCxnSpPr>
          <p:spPr>
            <a:xfrm flipH="1" flipV="1">
              <a:off x="10687049" y="4186239"/>
              <a:ext cx="38101" cy="32861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7B7A7F-C726-4B48-A2DE-4C7941A5D603}"/>
                </a:ext>
              </a:extLst>
            </p:cNvPr>
            <p:cNvCxnSpPr>
              <a:cxnSpLocks/>
            </p:cNvCxnSpPr>
            <p:nvPr/>
          </p:nvCxnSpPr>
          <p:spPr>
            <a:xfrm>
              <a:off x="9867900" y="3810000"/>
              <a:ext cx="0" cy="17621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3CDD97-B136-48C1-A4FA-522EE38522B6}"/>
                </a:ext>
              </a:extLst>
            </p:cNvPr>
            <p:cNvCxnSpPr>
              <a:cxnSpLocks/>
            </p:cNvCxnSpPr>
            <p:nvPr/>
          </p:nvCxnSpPr>
          <p:spPr>
            <a:xfrm flipH="1">
              <a:off x="9703595" y="4150519"/>
              <a:ext cx="54967" cy="11430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1AF431-44A2-4251-A374-583BEF057361}"/>
                </a:ext>
              </a:extLst>
            </p:cNvPr>
            <p:cNvCxnSpPr>
              <a:cxnSpLocks/>
            </p:cNvCxnSpPr>
            <p:nvPr/>
          </p:nvCxnSpPr>
          <p:spPr>
            <a:xfrm>
              <a:off x="9703594" y="4258867"/>
              <a:ext cx="2381" cy="25598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3E85C2-581F-46FC-AD7C-78FB4915BC29}"/>
                </a:ext>
              </a:extLst>
            </p:cNvPr>
            <p:cNvCxnSpPr>
              <a:cxnSpLocks/>
            </p:cNvCxnSpPr>
            <p:nvPr/>
          </p:nvCxnSpPr>
          <p:spPr>
            <a:xfrm>
              <a:off x="9705975" y="4502945"/>
              <a:ext cx="33338" cy="25003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659C9C-A772-442E-BC06-A82AC70D7AF4}"/>
                </a:ext>
              </a:extLst>
            </p:cNvPr>
            <p:cNvCxnSpPr>
              <a:cxnSpLocks/>
            </p:cNvCxnSpPr>
            <p:nvPr/>
          </p:nvCxnSpPr>
          <p:spPr>
            <a:xfrm>
              <a:off x="9739313" y="4741070"/>
              <a:ext cx="0" cy="25003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3D777A-563A-40B6-8CE2-46B3DB3D03D8}"/>
                </a:ext>
              </a:extLst>
            </p:cNvPr>
            <p:cNvCxnSpPr>
              <a:cxnSpLocks/>
            </p:cNvCxnSpPr>
            <p:nvPr/>
          </p:nvCxnSpPr>
          <p:spPr>
            <a:xfrm flipH="1">
              <a:off x="9758563" y="4076700"/>
              <a:ext cx="77785" cy="7381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6A4AC3-2D50-4236-A022-048D8089A5F8}"/>
                </a:ext>
              </a:extLst>
            </p:cNvPr>
            <p:cNvCxnSpPr>
              <a:cxnSpLocks/>
            </p:cNvCxnSpPr>
            <p:nvPr/>
          </p:nvCxnSpPr>
          <p:spPr>
            <a:xfrm flipH="1">
              <a:off x="9831389" y="3986213"/>
              <a:ext cx="36511" cy="904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19A294-8947-4D28-AA72-627894C2097D}"/>
                </a:ext>
              </a:extLst>
            </p:cNvPr>
            <p:cNvCxnSpPr>
              <a:cxnSpLocks/>
            </p:cNvCxnSpPr>
            <p:nvPr/>
          </p:nvCxnSpPr>
          <p:spPr>
            <a:xfrm flipV="1">
              <a:off x="11058326" y="3810000"/>
              <a:ext cx="12700" cy="11811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F5CBBDF-5968-4392-B92E-95657A67424F}"/>
                </a:ext>
              </a:extLst>
            </p:cNvPr>
            <p:cNvCxnSpPr>
              <a:cxnSpLocks/>
            </p:cNvCxnSpPr>
            <p:nvPr/>
          </p:nvCxnSpPr>
          <p:spPr>
            <a:xfrm flipH="1" flipV="1">
              <a:off x="10956131" y="3557588"/>
              <a:ext cx="114896" cy="2714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ABAC0F-8ECF-4E2D-89DC-FD372A836686}"/>
                </a:ext>
              </a:extLst>
            </p:cNvPr>
            <p:cNvCxnSpPr>
              <a:cxnSpLocks/>
            </p:cNvCxnSpPr>
            <p:nvPr/>
          </p:nvCxnSpPr>
          <p:spPr>
            <a:xfrm flipV="1">
              <a:off x="10956131" y="3339387"/>
              <a:ext cx="33338" cy="2253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9B8B45-D88E-46D7-9A6A-419FF3C0699C}"/>
                </a:ext>
              </a:extLst>
            </p:cNvPr>
            <p:cNvCxnSpPr>
              <a:cxnSpLocks/>
            </p:cNvCxnSpPr>
            <p:nvPr/>
          </p:nvCxnSpPr>
          <p:spPr>
            <a:xfrm flipV="1">
              <a:off x="10987088" y="3243263"/>
              <a:ext cx="49510" cy="1037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2EEA9E-C96B-4E05-91D6-A920D1B7BADE}"/>
                </a:ext>
              </a:extLst>
            </p:cNvPr>
            <p:cNvCxnSpPr>
              <a:cxnSpLocks/>
            </p:cNvCxnSpPr>
            <p:nvPr/>
          </p:nvCxnSpPr>
          <p:spPr>
            <a:xfrm flipV="1">
              <a:off x="11036598" y="2638425"/>
              <a:ext cx="0" cy="62048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E4ABF5-E536-4A6F-A528-04D7972D4F2D}"/>
                </a:ext>
              </a:extLst>
            </p:cNvPr>
            <p:cNvCxnSpPr>
              <a:cxnSpLocks/>
            </p:cNvCxnSpPr>
            <p:nvPr/>
          </p:nvCxnSpPr>
          <p:spPr>
            <a:xfrm flipV="1">
              <a:off x="9179323" y="3810000"/>
              <a:ext cx="47226"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F8E135-055E-4C66-B893-05CD270EA81E}"/>
                </a:ext>
              </a:extLst>
            </p:cNvPr>
            <p:cNvCxnSpPr>
              <a:cxnSpLocks/>
            </p:cNvCxnSpPr>
            <p:nvPr/>
          </p:nvCxnSpPr>
          <p:spPr>
            <a:xfrm flipH="1">
              <a:off x="11592321" y="4464844"/>
              <a:ext cx="113903" cy="21431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9CDB54-C529-46FC-80B0-26F4A3C2DDAB}"/>
                </a:ext>
              </a:extLst>
            </p:cNvPr>
            <p:cNvCxnSpPr>
              <a:cxnSpLocks/>
            </p:cNvCxnSpPr>
            <p:nvPr/>
          </p:nvCxnSpPr>
          <p:spPr>
            <a:xfrm flipH="1">
              <a:off x="11698287" y="4150519"/>
              <a:ext cx="257174" cy="1666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C9716E-78A2-4165-A920-AE923AFB9290}"/>
                </a:ext>
              </a:extLst>
            </p:cNvPr>
            <p:cNvCxnSpPr>
              <a:cxnSpLocks/>
            </p:cNvCxnSpPr>
            <p:nvPr/>
          </p:nvCxnSpPr>
          <p:spPr>
            <a:xfrm flipH="1">
              <a:off x="12058400" y="3810000"/>
              <a:ext cx="3823" cy="22145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755F916-58E7-46BC-AA73-2C00323F1B09}"/>
                </a:ext>
              </a:extLst>
            </p:cNvPr>
            <p:cNvCxnSpPr>
              <a:cxnSpLocks/>
            </p:cNvCxnSpPr>
            <p:nvPr/>
          </p:nvCxnSpPr>
          <p:spPr>
            <a:xfrm flipH="1">
              <a:off x="11698288" y="4298156"/>
              <a:ext cx="7936" cy="18335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89C3F7B-0213-40BC-9EA8-853E437D3ABB}"/>
                </a:ext>
              </a:extLst>
            </p:cNvPr>
            <p:cNvCxnSpPr>
              <a:cxnSpLocks/>
            </p:cNvCxnSpPr>
            <p:nvPr/>
          </p:nvCxnSpPr>
          <p:spPr>
            <a:xfrm flipH="1">
              <a:off x="11937760" y="4021932"/>
              <a:ext cx="124463" cy="13811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83E8E2-76CB-4E57-B874-DBF933D910D1}"/>
                </a:ext>
              </a:extLst>
            </p:cNvPr>
            <p:cNvCxnSpPr>
              <a:cxnSpLocks/>
            </p:cNvCxnSpPr>
            <p:nvPr/>
          </p:nvCxnSpPr>
          <p:spPr>
            <a:xfrm flipH="1">
              <a:off x="11602838" y="4679158"/>
              <a:ext cx="1" cy="31194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56A07D-F224-4183-99F7-C6E725524617}"/>
                </a:ext>
              </a:extLst>
            </p:cNvPr>
            <p:cNvCxnSpPr>
              <a:cxnSpLocks/>
            </p:cNvCxnSpPr>
            <p:nvPr/>
          </p:nvCxnSpPr>
          <p:spPr>
            <a:xfrm flipH="1">
              <a:off x="11618468" y="2647950"/>
              <a:ext cx="3823" cy="22145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0A77CF-4229-448B-BAE0-572808A4AF08}"/>
                </a:ext>
              </a:extLst>
            </p:cNvPr>
            <p:cNvCxnSpPr>
              <a:cxnSpLocks/>
            </p:cNvCxnSpPr>
            <p:nvPr/>
          </p:nvCxnSpPr>
          <p:spPr>
            <a:xfrm>
              <a:off x="11622291" y="2869406"/>
              <a:ext cx="30652" cy="22145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C4A75C7-4B3A-4C69-B213-D725BD9BC5B5}"/>
                </a:ext>
              </a:extLst>
            </p:cNvPr>
            <p:cNvCxnSpPr>
              <a:cxnSpLocks/>
            </p:cNvCxnSpPr>
            <p:nvPr/>
          </p:nvCxnSpPr>
          <p:spPr>
            <a:xfrm>
              <a:off x="11656766" y="3090862"/>
              <a:ext cx="170108" cy="1285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815BBF6-573C-4489-B401-358FD7D84F2D}"/>
                </a:ext>
              </a:extLst>
            </p:cNvPr>
            <p:cNvCxnSpPr>
              <a:cxnSpLocks/>
            </p:cNvCxnSpPr>
            <p:nvPr/>
          </p:nvCxnSpPr>
          <p:spPr>
            <a:xfrm>
              <a:off x="11826874" y="3219449"/>
              <a:ext cx="128587" cy="595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A49801-9557-493D-B31F-4019D2F31A63}"/>
                </a:ext>
              </a:extLst>
            </p:cNvPr>
            <p:cNvCxnSpPr>
              <a:cxnSpLocks/>
            </p:cNvCxnSpPr>
            <p:nvPr/>
          </p:nvCxnSpPr>
          <p:spPr>
            <a:xfrm>
              <a:off x="11937760" y="3225402"/>
              <a:ext cx="0" cy="20359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D72C10-4751-471D-AC52-C5D0DF300E1F}"/>
                </a:ext>
              </a:extLst>
            </p:cNvPr>
            <p:cNvCxnSpPr>
              <a:cxnSpLocks/>
            </p:cNvCxnSpPr>
            <p:nvPr/>
          </p:nvCxnSpPr>
          <p:spPr>
            <a:xfrm>
              <a:off x="11939345" y="3396854"/>
              <a:ext cx="122878" cy="33218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3EB21F8-613B-4EE8-901B-DA7A0A7A3C2D}"/>
                </a:ext>
              </a:extLst>
            </p:cNvPr>
            <p:cNvCxnSpPr>
              <a:cxnSpLocks/>
            </p:cNvCxnSpPr>
            <p:nvPr/>
          </p:nvCxnSpPr>
          <p:spPr>
            <a:xfrm>
              <a:off x="12058400" y="3709394"/>
              <a:ext cx="3823" cy="12888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954893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2335</TotalTime>
  <Words>2346</Words>
  <Application>Microsoft Office PowerPoint</Application>
  <PresentationFormat>Widescreen</PresentationFormat>
  <Paragraphs>273</Paragraphs>
  <Slides>20</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Aktiv Grotesk Trial</vt:lpstr>
      <vt:lpstr>Arial</vt:lpstr>
      <vt:lpstr>Calibri</vt:lpstr>
      <vt:lpstr>Calisto MT</vt:lpstr>
      <vt:lpstr>Helvetica</vt:lpstr>
      <vt:lpstr>Trebuchet MS</vt:lpstr>
      <vt:lpstr>Wingdings 2</vt:lpstr>
      <vt:lpstr>Office Theme</vt:lpstr>
      <vt:lpstr>Slate</vt:lpstr>
      <vt:lpstr>2019 MN MPO Summer Workshop: Bismarck-Mandan MPO </vt:lpstr>
      <vt:lpstr>US Hwy 83  Alternatives  Study    Bike-Ped Subcommittee Sharepoint Website</vt:lpstr>
      <vt:lpstr>PowerPoint Presentation</vt:lpstr>
      <vt:lpstr>US Highway 83 Alternative Study Overview</vt:lpstr>
      <vt:lpstr>2040 Issues and Needs Summary</vt:lpstr>
      <vt:lpstr>Preliminary Alternatives Considered</vt:lpstr>
      <vt:lpstr>Alternative US Highway 83 Routes (1 thru 4B) </vt:lpstr>
      <vt:lpstr>Alternative Benefit / Cost Evaluation Summary</vt:lpstr>
      <vt:lpstr>North-South Corridor Tests</vt:lpstr>
      <vt:lpstr>PowerPoint Presentation</vt:lpstr>
      <vt:lpstr>Year 2025 Improvements</vt:lpstr>
      <vt:lpstr>Year 2030 Improvements</vt:lpstr>
      <vt:lpstr>Year 2035 Improvements</vt:lpstr>
      <vt:lpstr>Year 2040 Improvements</vt:lpstr>
      <vt:lpstr>Bike-Ped Subcommittee Sharepoint Website</vt:lpstr>
      <vt:lpstr>Traffic Forecasts</vt:lpstr>
      <vt:lpstr>Potential Economic Impact/Benefit</vt:lpstr>
      <vt:lpstr>Preliminary Findings:</vt:lpstr>
      <vt:lpstr>Additional North-South Corridor Evaluation</vt:lpstr>
      <vt:lpstr>North-South Corridor Test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A. Drewlow</dc:creator>
  <cp:lastModifiedBy>Anna Pierce</cp:lastModifiedBy>
  <cp:revision>46</cp:revision>
  <dcterms:created xsi:type="dcterms:W3CDTF">2019-08-22T18:43:08Z</dcterms:created>
  <dcterms:modified xsi:type="dcterms:W3CDTF">2019-08-29T20:08:47Z</dcterms:modified>
</cp:coreProperties>
</file>