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  <p:sldMasterId id="2147483803" r:id="rId2"/>
  </p:sldMasterIdLst>
  <p:notesMasterIdLst>
    <p:notesMasterId r:id="rId21"/>
  </p:notesMasterIdLst>
  <p:handoutMasterIdLst>
    <p:handoutMasterId r:id="rId22"/>
  </p:handoutMasterIdLst>
  <p:sldIdLst>
    <p:sldId id="286" r:id="rId3"/>
    <p:sldId id="257" r:id="rId4"/>
    <p:sldId id="262" r:id="rId5"/>
    <p:sldId id="260" r:id="rId6"/>
    <p:sldId id="285" r:id="rId7"/>
    <p:sldId id="265" r:id="rId8"/>
    <p:sldId id="267" r:id="rId9"/>
    <p:sldId id="279" r:id="rId10"/>
    <p:sldId id="271" r:id="rId11"/>
    <p:sldId id="280" r:id="rId12"/>
    <p:sldId id="272" r:id="rId13"/>
    <p:sldId id="281" r:id="rId14"/>
    <p:sldId id="273" r:id="rId15"/>
    <p:sldId id="282" r:id="rId16"/>
    <p:sldId id="275" r:id="rId17"/>
    <p:sldId id="283" r:id="rId18"/>
    <p:sldId id="277" r:id="rId19"/>
    <p:sldId id="278" r:id="rId2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257D-E1F6-441D-AE1F-F71DF638AD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8A1F4-3ABA-42E1-870D-43BACCCF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16D10B-F8EF-439C-A7A7-AC9575A55B8F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6CBF268-A729-489E-B0AA-64B8E1D6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Area Population 61,698</a:t>
            </a:r>
          </a:p>
          <a:p>
            <a:r>
              <a:rPr lang="en-US" dirty="0" smtClean="0"/>
              <a:t>Urbanized Area 58,265</a:t>
            </a:r>
          </a:p>
          <a:p>
            <a:r>
              <a:rPr lang="en-US" dirty="0" smtClean="0"/>
              <a:t>Total</a:t>
            </a:r>
            <a:r>
              <a:rPr lang="en-US" baseline="0" dirty="0" smtClean="0"/>
              <a:t> Square Miles: 131sq Miles</a:t>
            </a:r>
          </a:p>
          <a:p>
            <a:r>
              <a:rPr lang="en-US" baseline="0" dirty="0" smtClean="0"/>
              <a:t>Approved planning and Urbanized Area Dec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F8C2-AA61-4F2E-A7C2-425C95E69C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920CF-B624-47C5-B76F-85E1FDDB58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55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059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712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67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470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175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4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5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5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3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98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18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2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01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220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9010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000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41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1311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1276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16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73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3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3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2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1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/>
              <a:t>8/29/2019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01" y="5544243"/>
            <a:ext cx="1424925" cy="12025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6829035" y="1382301"/>
            <a:ext cx="421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Technical assistance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to partner agencies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0351" y="243585"/>
            <a:ext cx="6431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prstClr val="black"/>
                </a:solidFill>
              </a:rPr>
              <a:t>Mankato/North Mankato Area Planning Organization (MAPO)</a:t>
            </a: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44549" y="1342838"/>
            <a:ext cx="4583415" cy="174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561" y="1779480"/>
            <a:ext cx="8324491" cy="422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3200" u="sng" dirty="0">
                <a:solidFill>
                  <a:schemeClr val="bg1"/>
                </a:solidFill>
              </a:rPr>
              <a:t>MAPO role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Apply for/receive MnDOT’s RTCC Phase 1 – Planning program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Coordinate with partners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stakeholder outreach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</a:t>
            </a:r>
            <a:r>
              <a:rPr lang="en-US" altLang="en-US" sz="2400" dirty="0" smtClean="0">
                <a:solidFill>
                  <a:schemeClr val="bg1"/>
                </a:solidFill>
              </a:rPr>
              <a:t>ssues identification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facilitate coordination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develop strategies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Produce regional Operational Implementation Plan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79" y="249217"/>
            <a:ext cx="983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Establish innovative partnerships: Regional Transportation Coordinating Council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66" y="3621679"/>
            <a:ext cx="3250904" cy="24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049" y="1869493"/>
            <a:ext cx="558719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  <a:buClrTx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Strategic Goals</a:t>
            </a:r>
            <a:endParaRPr lang="en-US" altLang="en-US" sz="2400" u="sng" dirty="0" smtClean="0">
              <a:solidFill>
                <a:schemeClr val="bg1"/>
              </a:solidFill>
            </a:endParaRP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Evaluate </a:t>
            </a:r>
            <a:r>
              <a:rPr lang="en-US" sz="2400" dirty="0">
                <a:solidFill>
                  <a:schemeClr val="bg1"/>
                </a:solidFill>
              </a:rPr>
              <a:t>feasibility of </a:t>
            </a:r>
            <a:r>
              <a:rPr lang="en-US" sz="2400" dirty="0" smtClean="0">
                <a:solidFill>
                  <a:schemeClr val="bg1"/>
                </a:solidFill>
              </a:rPr>
              <a:t>Mankato Transit partnership(s) </a:t>
            </a:r>
            <a:r>
              <a:rPr lang="en-US" sz="2400" dirty="0">
                <a:solidFill>
                  <a:schemeClr val="bg1"/>
                </a:solidFill>
              </a:rPr>
              <a:t>with </a:t>
            </a:r>
            <a:r>
              <a:rPr lang="en-US" sz="2400" dirty="0" smtClean="0">
                <a:solidFill>
                  <a:schemeClr val="bg1"/>
                </a:solidFill>
              </a:rPr>
              <a:t>other providers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Evaluate service to low-density areas (townships, etc.)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Evening service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Research planning for achievable partnership(s)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Identify opportunities for service </a:t>
            </a:r>
            <a:r>
              <a:rPr lang="en-US" sz="2400" dirty="0">
                <a:solidFill>
                  <a:schemeClr val="bg1"/>
                </a:solidFill>
              </a:rPr>
              <a:t>to areas with limited access to </a:t>
            </a:r>
            <a:r>
              <a:rPr lang="en-US" sz="2400" dirty="0" smtClean="0">
                <a:solidFill>
                  <a:schemeClr val="bg1"/>
                </a:solidFill>
              </a:rPr>
              <a:t>transit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15" y="249217"/>
            <a:ext cx="1076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Establish innovative partnerships: Transportation Networking Companies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42" y="1791855"/>
            <a:ext cx="6213779" cy="4065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948" y="5838472"/>
            <a:ext cx="62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Flex zones identified in Mankato Transit Development Plan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08" y="2057968"/>
            <a:ext cx="7608498" cy="364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MAPO </a:t>
            </a:r>
            <a:r>
              <a:rPr lang="en-US" altLang="en-US" sz="2800" u="sng" dirty="0">
                <a:solidFill>
                  <a:schemeClr val="bg1"/>
                </a:solidFill>
              </a:rPr>
              <a:t>role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informational resources (peer examples/case studies)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notice of grant opportunities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input throughout grant application process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Evening </a:t>
            </a:r>
            <a:r>
              <a:rPr lang="en-US" altLang="en-US" sz="2400" dirty="0">
                <a:solidFill>
                  <a:schemeClr val="bg1"/>
                </a:solidFill>
              </a:rPr>
              <a:t>service expansion (all operating, no new </a:t>
            </a:r>
            <a:r>
              <a:rPr lang="en-US" altLang="en-US" sz="2400" dirty="0" smtClean="0">
                <a:solidFill>
                  <a:schemeClr val="bg1"/>
                </a:solidFill>
              </a:rPr>
              <a:t>capital)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Mobility </a:t>
            </a:r>
            <a:r>
              <a:rPr lang="en-US" altLang="en-US" sz="2400" dirty="0">
                <a:solidFill>
                  <a:schemeClr val="bg1"/>
                </a:solidFill>
              </a:rPr>
              <a:t>Bus expansion (operating and capital</a:t>
            </a:r>
            <a:r>
              <a:rPr lang="en-US" altLang="en-US" sz="2400" dirty="0" smtClean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further input as needed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15" y="336430"/>
            <a:ext cx="1042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Establish innovative partnerships: Transportation Networking Companies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8055696" y="1902692"/>
            <a:ext cx="3857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288" y="1791853"/>
            <a:ext cx="5535435" cy="464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  <a:buClrTx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Strategic Goals</a:t>
            </a:r>
            <a:endParaRPr lang="en-US" altLang="en-US" sz="2400" u="sng" dirty="0" smtClean="0">
              <a:solidFill>
                <a:schemeClr val="bg1"/>
              </a:solidFill>
            </a:endParaRP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Identification of potential regional transportation </a:t>
            </a:r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ub(s</a:t>
            </a:r>
            <a:r>
              <a:rPr lang="en-US" sz="2400" dirty="0">
                <a:solidFill>
                  <a:schemeClr val="bg1"/>
                </a:solidFill>
              </a:rPr>
              <a:t>) with site </a:t>
            </a:r>
            <a:r>
              <a:rPr lang="en-US" sz="2400" dirty="0" smtClean="0">
                <a:solidFill>
                  <a:schemeClr val="bg1"/>
                </a:solidFill>
              </a:rPr>
              <a:t>assessment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Assessment </a:t>
            </a:r>
            <a:r>
              <a:rPr lang="en-US" sz="2400" dirty="0">
                <a:solidFill>
                  <a:schemeClr val="bg1"/>
                </a:solidFill>
              </a:rPr>
              <a:t>of site </a:t>
            </a:r>
            <a:r>
              <a:rPr lang="en-US" sz="2400" dirty="0" smtClean="0">
                <a:solidFill>
                  <a:schemeClr val="bg1"/>
                </a:solidFill>
              </a:rPr>
              <a:t>readiness</a:t>
            </a:r>
          </a:p>
          <a:p>
            <a:pPr lvl="1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Location (Mankato/North Mankato)</a:t>
            </a:r>
          </a:p>
          <a:p>
            <a:pPr lvl="1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Site/adjacent conditions</a:t>
            </a:r>
          </a:p>
          <a:p>
            <a:pPr lvl="1">
              <a:spcBef>
                <a:spcPts val="6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Local/regional context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Emphasis on </a:t>
            </a:r>
            <a:r>
              <a:rPr lang="en-US" sz="2400" b="1" dirty="0" smtClean="0">
                <a:solidFill>
                  <a:schemeClr val="bg1"/>
                </a:solidFill>
              </a:rPr>
              <a:t>Location</a:t>
            </a:r>
            <a:r>
              <a:rPr lang="en-US" sz="2400" dirty="0" smtClean="0">
                <a:solidFill>
                  <a:schemeClr val="bg1"/>
                </a:solidFill>
              </a:rPr>
              <a:t> &amp; </a:t>
            </a:r>
            <a:r>
              <a:rPr lang="en-US" sz="2400" b="1" dirty="0" smtClean="0">
                <a:solidFill>
                  <a:schemeClr val="bg1"/>
                </a:solidFill>
              </a:rPr>
              <a:t>Amenity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249217"/>
            <a:ext cx="1131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Develop transportation hub(s) for local &amp; regional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048" y="2246230"/>
            <a:ext cx="4981479" cy="3736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4763" y="5982339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Centennial Student Union, MSU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72" y="1857598"/>
            <a:ext cx="5794330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3200" u="sng" dirty="0">
                <a:solidFill>
                  <a:schemeClr val="bg1"/>
                </a:solidFill>
              </a:rPr>
              <a:t>MAPO role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input re: scope, criteria, &amp; options for sites to be assessed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Participate in site assessments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Draft </a:t>
            </a:r>
            <a:r>
              <a:rPr lang="en-US" altLang="en-US" sz="2400" dirty="0" smtClean="0">
                <a:solidFill>
                  <a:schemeClr val="bg1"/>
                </a:solidFill>
              </a:rPr>
              <a:t>language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Identify opportunities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Facilitate communication between city &amp; regional transportation providers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249217"/>
            <a:ext cx="1132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Develop transportation hub(s) for local &amp; regional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44" y="1958108"/>
            <a:ext cx="4946804" cy="4094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045" y="6052415"/>
            <a:ext cx="494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River Hills Mall, Mankato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0880" y="1687380"/>
            <a:ext cx="6480856" cy="468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  <a:buClrTx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Strategic Goals</a:t>
            </a:r>
            <a:endParaRPr lang="en-US" altLang="en-US" sz="2400" u="sng" dirty="0" smtClean="0">
              <a:solidFill>
                <a:schemeClr val="bg1"/>
              </a:solidFill>
            </a:endParaRP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Initiate efforts to create more transit supportive conditions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Cross-departmental collaboration including transit, planning/zoning, housing, </a:t>
            </a:r>
            <a:r>
              <a:rPr lang="en-US" sz="2400" dirty="0" smtClean="0">
                <a:solidFill>
                  <a:schemeClr val="bg1"/>
                </a:solidFill>
              </a:rPr>
              <a:t>economic development, engineering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etc.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Increase </a:t>
            </a:r>
            <a:r>
              <a:rPr lang="en-US" sz="2400" dirty="0">
                <a:solidFill>
                  <a:schemeClr val="bg1"/>
                </a:solidFill>
              </a:rPr>
              <a:t>access to transit </a:t>
            </a:r>
            <a:r>
              <a:rPr lang="en-US" sz="2400" dirty="0" smtClean="0">
                <a:solidFill>
                  <a:schemeClr val="bg1"/>
                </a:solidFill>
              </a:rPr>
              <a:t>services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Identify opportunities for ordinance adjustments to encourage transit </a:t>
            </a:r>
            <a:r>
              <a:rPr lang="en-US" sz="2400" dirty="0">
                <a:solidFill>
                  <a:schemeClr val="bg1"/>
                </a:solidFill>
              </a:rPr>
              <a:t>supportive </a:t>
            </a:r>
            <a:r>
              <a:rPr lang="en-US" sz="2400" dirty="0" smtClean="0">
                <a:solidFill>
                  <a:schemeClr val="bg1"/>
                </a:solidFill>
              </a:rPr>
              <a:t>design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16" y="362310"/>
            <a:ext cx="814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Apply transit supportive design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82" y="2013528"/>
            <a:ext cx="3971638" cy="3398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0982" y="5412509"/>
            <a:ext cx="39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South Front Street, Mankato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15" y="1601759"/>
            <a:ext cx="6564701" cy="459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3200" dirty="0">
                <a:solidFill>
                  <a:schemeClr val="bg1"/>
                </a:solidFill>
              </a:rPr>
              <a:t>MAPO role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Provide </a:t>
            </a:r>
            <a:r>
              <a:rPr lang="en-US" altLang="en-US" sz="2400" dirty="0">
                <a:solidFill>
                  <a:schemeClr val="bg1"/>
                </a:solidFill>
              </a:rPr>
              <a:t>input on initiative </a:t>
            </a:r>
            <a:r>
              <a:rPr lang="en-US" altLang="en-US" sz="2400" dirty="0" smtClean="0">
                <a:solidFill>
                  <a:schemeClr val="bg1"/>
                </a:solidFill>
              </a:rPr>
              <a:t>scope, mgmt., &amp; goals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Draft informational materials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Assist in defining stakeholders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Make resources available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Identify opportunities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NTI TOD training course, April 2019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Potential funding opportunities (FTA, MnDOT, DHS)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16" y="362310"/>
            <a:ext cx="814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Apply transit supportive design</a:t>
            </a:r>
            <a:endParaRPr lang="en-US" dirty="0"/>
          </a:p>
        </p:txBody>
      </p:sp>
      <p:pic>
        <p:nvPicPr>
          <p:cNvPr id="8" name="Picture 7" descr="C:\Users\CDTPA\Desktop\TOD\TOD 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197" y="245230"/>
            <a:ext cx="3748427" cy="188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DTPA\Desktop\TOD\TOD 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061" y="2442319"/>
            <a:ext cx="3755563" cy="188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CDTPA\Desktop\TOD\TOD 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197" y="4708170"/>
            <a:ext cx="3748427" cy="1882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9992350" y="2146755"/>
            <a:ext cx="350983" cy="295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992349" y="4368893"/>
            <a:ext cx="350983" cy="295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384" y="127470"/>
            <a:ext cx="10909691" cy="150706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6" y="1634537"/>
            <a:ext cx="7850299" cy="388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</a:rPr>
              <a:t>Continue </a:t>
            </a:r>
            <a:r>
              <a:rPr lang="en-US" altLang="en-US" sz="2400" dirty="0" smtClean="0">
                <a:solidFill>
                  <a:prstClr val="white"/>
                </a:solidFill>
              </a:rPr>
              <a:t>to provide technical</a:t>
            </a:r>
            <a:r>
              <a:rPr lang="en-US" altLang="en-US" sz="2400" dirty="0">
                <a:solidFill>
                  <a:prstClr val="white"/>
                </a:solidFill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</a:rPr>
              <a:t>/ </a:t>
            </a:r>
            <a:r>
              <a:rPr lang="en-US" altLang="en-US" sz="2400" dirty="0">
                <a:solidFill>
                  <a:prstClr val="white"/>
                </a:solidFill>
              </a:rPr>
              <a:t>project </a:t>
            </a:r>
            <a:r>
              <a:rPr lang="en-US" altLang="en-US" sz="2400" dirty="0" smtClean="0">
                <a:solidFill>
                  <a:prstClr val="white"/>
                </a:solidFill>
              </a:rPr>
              <a:t>mgmt. input, </a:t>
            </a:r>
            <a:r>
              <a:rPr lang="en-US" altLang="en-US" sz="2400" dirty="0">
                <a:solidFill>
                  <a:prstClr val="white"/>
                </a:solidFill>
              </a:rPr>
              <a:t>resources, draft </a:t>
            </a:r>
            <a:r>
              <a:rPr lang="en-US" altLang="en-US" sz="2400" dirty="0" smtClean="0">
                <a:solidFill>
                  <a:prstClr val="white"/>
                </a:solidFill>
              </a:rPr>
              <a:t>language, etc.</a:t>
            </a:r>
          </a:p>
          <a:p>
            <a:pPr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white"/>
                </a:solidFill>
              </a:rPr>
              <a:t>Continue to collaborate on LRTP development</a:t>
            </a:r>
          </a:p>
          <a:p>
            <a:pPr lvl="0"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white"/>
                </a:solidFill>
              </a:rPr>
              <a:t>Develop RTCC OIP</a:t>
            </a:r>
          </a:p>
          <a:p>
            <a:pPr lvl="0"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white"/>
                </a:solidFill>
              </a:rPr>
              <a:t>Assist Mankato Transit research re: partnerships w/other providers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lvl="0"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white"/>
                </a:solidFill>
              </a:rPr>
              <a:t>Provide assistance to hub site assessment</a:t>
            </a:r>
          </a:p>
          <a:p>
            <a:pPr lvl="0">
              <a:spcBef>
                <a:spcPts val="672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white"/>
                </a:solidFill>
              </a:rPr>
              <a:t>Participate in TOD planning as opportunities arise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42" y="2271011"/>
            <a:ext cx="3306722" cy="39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47" y="1682063"/>
            <a:ext cx="4419600" cy="99063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Paul Vogel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Executive Director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833513" y="1724901"/>
            <a:ext cx="4451228" cy="927759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Charles Androsky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Transportation Planner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933354" y="2720847"/>
            <a:ext cx="3273183" cy="59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00931" y="2713194"/>
            <a:ext cx="4017081" cy="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16009" y="2865575"/>
            <a:ext cx="410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pvogel@mankatomn.gov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(507) 340-3733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3513" y="2854916"/>
            <a:ext cx="455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candrosky@mankatomn.gov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(507) 387-8389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64" y="6087942"/>
            <a:ext cx="118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Mankato/North </a:t>
            </a:r>
            <a:r>
              <a:rPr lang="en-US" dirty="0"/>
              <a:t>Mankato Area Planning Organization (</a:t>
            </a:r>
            <a:r>
              <a:rPr lang="en-US" dirty="0" smtClean="0"/>
              <a:t>MAPO)</a:t>
            </a:r>
          </a:p>
          <a:p>
            <a:pPr algn="ctr"/>
            <a:r>
              <a:rPr lang="en-US" dirty="0" smtClean="0"/>
              <a:t>10 Civic Center Plaza </a:t>
            </a:r>
            <a:r>
              <a:rPr lang="en-US" b="1" dirty="0" smtClean="0"/>
              <a:t>| </a:t>
            </a:r>
            <a:r>
              <a:rPr lang="en-US" dirty="0" smtClean="0"/>
              <a:t>Mankato, MN </a:t>
            </a:r>
            <a:r>
              <a:rPr lang="en-US" b="1" dirty="0" smtClean="0"/>
              <a:t>| </a:t>
            </a:r>
            <a:r>
              <a:rPr lang="en-US" dirty="0" smtClean="0"/>
              <a:t>56001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772" y="4567669"/>
            <a:ext cx="1643741" cy="1387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64" y="304244"/>
            <a:ext cx="12007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Questions &amp;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0073" y="1385455"/>
            <a:ext cx="5257185" cy="486007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MAPO refresher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Partner agency Strategic Plan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MAPO role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Initiatives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Next steps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ClrTx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10" y="1642635"/>
            <a:ext cx="6707580" cy="43457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277091" y="226819"/>
            <a:ext cx="748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1599" y="653943"/>
            <a:ext cx="4414982" cy="62040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Cities</a:t>
            </a:r>
            <a:r>
              <a:rPr lang="en-US" sz="2400" dirty="0" smtClean="0">
                <a:solidFill>
                  <a:schemeClr val="bg1"/>
                </a:solidFill>
              </a:rPr>
              <a:t>: Eagle Lake,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Mankato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North Mankato,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Skyline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Counties</a:t>
            </a:r>
            <a:r>
              <a:rPr lang="en-US" sz="2400" dirty="0" smtClean="0">
                <a:solidFill>
                  <a:schemeClr val="bg1"/>
                </a:solidFill>
              </a:rPr>
              <a:t>: Blue Earth,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Nicollet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Townships</a:t>
            </a:r>
            <a:r>
              <a:rPr lang="en-US" sz="2400" dirty="0" smtClean="0">
                <a:solidFill>
                  <a:schemeClr val="bg1"/>
                </a:solidFill>
              </a:rPr>
              <a:t>: Belgrade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LeRay, </a:t>
            </a:r>
            <a:r>
              <a:rPr lang="en-US" sz="2400" dirty="0">
                <a:solidFill>
                  <a:schemeClr val="bg1"/>
                </a:solidFill>
              </a:rPr>
              <a:t>Lime, </a:t>
            </a:r>
            <a:r>
              <a:rPr lang="en-US" sz="2400" dirty="0" smtClean="0">
                <a:solidFill>
                  <a:schemeClr val="bg1"/>
                </a:solidFill>
              </a:rPr>
              <a:t>Mankato,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South Bend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 Area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61,807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Urbanized Area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59,793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138" y="788135"/>
            <a:ext cx="8364393" cy="54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645" y="1201432"/>
            <a:ext cx="8031192" cy="54236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“…regional community…”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T</a:t>
            </a:r>
            <a:r>
              <a:rPr lang="en-US" altLang="en-US" sz="2800" dirty="0" smtClean="0">
                <a:solidFill>
                  <a:schemeClr val="bg1"/>
                </a:solidFill>
              </a:rPr>
              <a:t>he </a:t>
            </a:r>
            <a:r>
              <a:rPr lang="en-US" altLang="en-US" sz="2800" dirty="0">
                <a:solidFill>
                  <a:schemeClr val="bg1"/>
                </a:solidFill>
              </a:rPr>
              <a:t>“</a:t>
            </a:r>
            <a:r>
              <a:rPr lang="en-US" altLang="en-US" sz="2800" dirty="0" smtClean="0">
                <a:solidFill>
                  <a:schemeClr val="bg1"/>
                </a:solidFill>
              </a:rPr>
              <a:t>sheds:” </a:t>
            </a:r>
            <a:r>
              <a:rPr lang="en-US" altLang="en-US" sz="2800" dirty="0">
                <a:solidFill>
                  <a:schemeClr val="bg1"/>
                </a:solidFill>
              </a:rPr>
              <a:t>housing, transportation, employment, </a:t>
            </a:r>
            <a:r>
              <a:rPr lang="en-US" altLang="en-US" sz="2800" dirty="0" smtClean="0">
                <a:solidFill>
                  <a:schemeClr val="bg1"/>
                </a:solidFill>
              </a:rPr>
              <a:t>medical, etc.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R</a:t>
            </a:r>
            <a:r>
              <a:rPr lang="en-US" altLang="en-US" sz="2800" dirty="0" smtClean="0">
                <a:solidFill>
                  <a:schemeClr val="bg1"/>
                </a:solidFill>
              </a:rPr>
              <a:t>oad </a:t>
            </a:r>
            <a:r>
              <a:rPr lang="en-US" altLang="en-US" sz="2800" dirty="0">
                <a:solidFill>
                  <a:schemeClr val="bg1"/>
                </a:solidFill>
              </a:rPr>
              <a:t>map </a:t>
            </a:r>
            <a:r>
              <a:rPr lang="en-US" altLang="en-US" sz="2800" dirty="0" smtClean="0">
                <a:solidFill>
                  <a:schemeClr val="bg1"/>
                </a:solidFill>
              </a:rPr>
              <a:t>to guide service &amp; initiatives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Outlines challenges &amp; strategies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C</a:t>
            </a:r>
            <a:r>
              <a:rPr lang="en-US" altLang="en-US" sz="2800" dirty="0" smtClean="0">
                <a:solidFill>
                  <a:schemeClr val="bg1"/>
                </a:solidFill>
              </a:rPr>
              <a:t>ross-departmental teams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Transportation Options &amp; Access element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1358450"/>
            <a:ext cx="3671803" cy="4631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645" y="198407"/>
            <a:ext cx="803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City of Mankato Strategic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166" y="1008822"/>
            <a:ext cx="7746174" cy="5590386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u="sng" dirty="0" smtClean="0">
                <a:solidFill>
                  <a:schemeClr val="bg1"/>
                </a:solidFill>
              </a:rPr>
              <a:t>Initiatives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>
                <a:solidFill>
                  <a:schemeClr val="bg1"/>
                </a:solidFill>
              </a:rPr>
              <a:t>Regional </a:t>
            </a:r>
            <a:r>
              <a:rPr lang="en-US" altLang="en-US" dirty="0" smtClean="0">
                <a:solidFill>
                  <a:schemeClr val="bg1"/>
                </a:solidFill>
              </a:rPr>
              <a:t>emphasis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1. Create opportunities for affordable transportation choices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2. Evaluate innovative partnerships for expanded transit services (current fixed routes in Eagle Lake, Mankato, North Mankato)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Low-density areas including townships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3. Develop transportation hub for local &amp; regional connections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4. Apply transit supportive design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83645" y="198407"/>
            <a:ext cx="803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Transportation Options &amp; Access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340" y="1201432"/>
            <a:ext cx="4020169" cy="5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89" y="1616371"/>
            <a:ext cx="8937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Provide technical assistance to </a:t>
            </a:r>
            <a:r>
              <a:rPr lang="en-US" altLang="en-US" sz="2800" dirty="0" smtClean="0">
                <a:solidFill>
                  <a:schemeClr val="bg1"/>
                </a:solidFill>
              </a:rPr>
              <a:t>partner agencies re: regional transportation issues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Bridge for regional, intergovernmental, multiple stakeholder </a:t>
            </a:r>
            <a:r>
              <a:rPr lang="en-US" altLang="en-US" sz="2800" dirty="0" smtClean="0">
                <a:solidFill>
                  <a:schemeClr val="bg1"/>
                </a:solidFill>
              </a:rPr>
              <a:t>planning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Identify issues &amp; </a:t>
            </a:r>
            <a:r>
              <a:rPr lang="en-US" altLang="en-US" sz="2800" dirty="0" smtClean="0">
                <a:solidFill>
                  <a:schemeClr val="bg1"/>
                </a:solidFill>
              </a:rPr>
              <a:t>opportunities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Guidance re: scoping, management, &amp; execution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Provide resources/information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45667" y="2228383"/>
            <a:ext cx="4120195" cy="275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27" y="348045"/>
            <a:ext cx="6751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MAPO </a:t>
            </a:r>
            <a:r>
              <a:rPr lang="en-US" sz="44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7805" y="1736939"/>
            <a:ext cx="5103958" cy="42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3200" u="sng" dirty="0" smtClean="0">
                <a:solidFill>
                  <a:schemeClr val="bg1"/>
                </a:solidFill>
              </a:rPr>
              <a:t>Strategic Goals</a:t>
            </a:r>
            <a:endParaRPr lang="en-US" altLang="en-US" sz="3200" u="sng" dirty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Emphasis on multimodalism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Pedestrian/bicyclist connections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Integrate with transit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Identify gaps in network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Affordability </a:t>
            </a:r>
            <a:r>
              <a:rPr lang="en-US" altLang="en-US" sz="2400" dirty="0">
                <a:solidFill>
                  <a:schemeClr val="bg1"/>
                </a:solidFill>
              </a:rPr>
              <a:t>&amp; Accessibility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Actionable solutions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Early talks regarding Multimodal Plan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574" y="298355"/>
            <a:ext cx="114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Create opportunities for affordable transportation choices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938" y="2315737"/>
            <a:ext cx="5246085" cy="2908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7938" y="5202241"/>
            <a:ext cx="524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Sibley Park, Mankato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4464" y="1721975"/>
            <a:ext cx="5227782" cy="481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80000"/>
            </a:pPr>
            <a:r>
              <a:rPr lang="en-US" altLang="en-US" sz="3200" u="sng" dirty="0">
                <a:solidFill>
                  <a:schemeClr val="bg1"/>
                </a:solidFill>
              </a:rPr>
              <a:t>MAPO role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Discuss LRTP Update </a:t>
            </a:r>
            <a:r>
              <a:rPr lang="en-US" altLang="en-US" sz="2400" dirty="0" smtClean="0">
                <a:solidFill>
                  <a:schemeClr val="bg1"/>
                </a:solidFill>
              </a:rPr>
              <a:t>process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Multimodal emphasis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Invite </a:t>
            </a:r>
            <a:r>
              <a:rPr lang="en-US" altLang="en-US" sz="2400" dirty="0" smtClean="0">
                <a:solidFill>
                  <a:schemeClr val="bg1"/>
                </a:solidFill>
              </a:rPr>
              <a:t>work </a:t>
            </a:r>
            <a:r>
              <a:rPr lang="en-US" altLang="en-US" sz="2400" dirty="0">
                <a:solidFill>
                  <a:schemeClr val="bg1"/>
                </a:solidFill>
              </a:rPr>
              <a:t>group </a:t>
            </a:r>
            <a:r>
              <a:rPr lang="en-US" altLang="en-US" sz="2400" dirty="0" smtClean="0">
                <a:solidFill>
                  <a:schemeClr val="bg1"/>
                </a:solidFill>
              </a:rPr>
              <a:t>stakeholder participation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Report </a:t>
            </a:r>
            <a:r>
              <a:rPr lang="en-US" altLang="en-US" sz="2400" dirty="0">
                <a:solidFill>
                  <a:schemeClr val="bg1"/>
                </a:solidFill>
              </a:rPr>
              <a:t>back to </a:t>
            </a:r>
            <a:r>
              <a:rPr lang="en-US" altLang="en-US" sz="2400" dirty="0" smtClean="0">
                <a:solidFill>
                  <a:schemeClr val="bg1"/>
                </a:solidFill>
              </a:rPr>
              <a:t>work </a:t>
            </a:r>
            <a:r>
              <a:rPr lang="en-US" altLang="en-US" sz="2400" dirty="0">
                <a:solidFill>
                  <a:schemeClr val="bg1"/>
                </a:solidFill>
              </a:rPr>
              <a:t>group throughout </a:t>
            </a:r>
            <a:r>
              <a:rPr lang="en-US" altLang="en-US" sz="2400" dirty="0" smtClean="0">
                <a:solidFill>
                  <a:schemeClr val="bg1"/>
                </a:solidFill>
              </a:rPr>
              <a:t>process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Partner on public outreach for </a:t>
            </a:r>
            <a:r>
              <a:rPr lang="en-US" altLang="en-US" sz="2400" dirty="0" smtClean="0">
                <a:solidFill>
                  <a:schemeClr val="bg1"/>
                </a:solidFill>
              </a:rPr>
              <a:t>LRTP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Opportunity to identify/prioritize projects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574" y="298355"/>
            <a:ext cx="11507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Create opportunities for affordable transportation choices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56" y="1959081"/>
            <a:ext cx="6369828" cy="4071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6228" y="6036872"/>
            <a:ext cx="645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Ped/bike network gaps, MAPO LRTP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537" y="127470"/>
            <a:ext cx="1175301" cy="991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430" y="1888797"/>
            <a:ext cx="6416811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spcAft>
                <a:spcPts val="600"/>
              </a:spcAft>
              <a:buClrTx/>
            </a:pPr>
            <a:r>
              <a:rPr lang="en-US" altLang="en-US" sz="3200" u="sng" dirty="0" smtClean="0">
                <a:solidFill>
                  <a:schemeClr val="bg1"/>
                </a:solidFill>
              </a:rPr>
              <a:t>Strategic Goals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xploration </a:t>
            </a:r>
            <a:r>
              <a:rPr lang="en-US" sz="2400" dirty="0">
                <a:solidFill>
                  <a:schemeClr val="bg1"/>
                </a:solidFill>
              </a:rPr>
              <a:t>of opportunities </a:t>
            </a:r>
            <a:r>
              <a:rPr lang="en-US" sz="2400" dirty="0" smtClean="0">
                <a:solidFill>
                  <a:schemeClr val="bg1"/>
                </a:solidFill>
              </a:rPr>
              <a:t>for regional partnerships, coordination, &amp; collaboration through RTCC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acilitate </a:t>
            </a:r>
            <a:r>
              <a:rPr lang="en-US" sz="2400" dirty="0">
                <a:solidFill>
                  <a:schemeClr val="bg1"/>
                </a:solidFill>
              </a:rPr>
              <a:t>coordination between transportation </a:t>
            </a:r>
            <a:r>
              <a:rPr lang="en-US" sz="2400" b="1" dirty="0" smtClean="0">
                <a:solidFill>
                  <a:schemeClr val="bg1"/>
                </a:solidFill>
              </a:rPr>
              <a:t>providers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smtClean="0">
                <a:solidFill>
                  <a:schemeClr val="bg1"/>
                </a:solidFill>
              </a:rPr>
              <a:t>customers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Streamline access</a:t>
            </a:r>
          </a:p>
          <a:p>
            <a:pPr>
              <a:spcBef>
                <a:spcPts val="672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Provide </a:t>
            </a:r>
            <a:r>
              <a:rPr lang="en-US" sz="2400" dirty="0">
                <a:solidFill>
                  <a:schemeClr val="bg1"/>
                </a:solidFill>
              </a:rPr>
              <a:t>individuals more options of where </a:t>
            </a:r>
            <a:r>
              <a:rPr lang="en-US" sz="2400" dirty="0" smtClean="0">
                <a:solidFill>
                  <a:schemeClr val="bg1"/>
                </a:solidFill>
              </a:rPr>
              <a:t>/ when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travel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79" y="249217"/>
            <a:ext cx="974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Initiative: Establish innovative partnerships: Regional Transportation Coordinating Council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32123"/>
            <a:ext cx="3858346" cy="42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2043</TotalTime>
  <Words>777</Words>
  <Application>Microsoft Office PowerPoint</Application>
  <PresentationFormat>Widescreen</PresentationFormat>
  <Paragraphs>170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Wingdings 3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>City of Mankato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Androsky, Charles</dc:creator>
  <cp:lastModifiedBy>Anna Pierce</cp:lastModifiedBy>
  <cp:revision>218</cp:revision>
  <cp:lastPrinted>2019-08-23T15:59:20Z</cp:lastPrinted>
  <dcterms:created xsi:type="dcterms:W3CDTF">2018-05-22T16:26:09Z</dcterms:created>
  <dcterms:modified xsi:type="dcterms:W3CDTF">2019-08-29T20:11:20Z</dcterms:modified>
</cp:coreProperties>
</file>