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notesMasterIdLst>
    <p:notesMasterId r:id="rId8"/>
  </p:notesMasterIdLst>
  <p:handoutMasterIdLst>
    <p:handoutMasterId r:id="rId9"/>
  </p:handoutMasterIdLst>
  <p:sldIdLst>
    <p:sldId id="256" r:id="rId2"/>
    <p:sldId id="269" r:id="rId3"/>
    <p:sldId id="512" r:id="rId4"/>
    <p:sldId id="513" r:id="rId5"/>
    <p:sldId id="514" r:id="rId6"/>
    <p:sldId id="515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de Kline" initials="W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A8EA"/>
    <a:srgbClr val="152D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110" d="100"/>
          <a:sy n="110" d="100"/>
        </p:scale>
        <p:origin x="168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2C133-18AC-46FB-AE44-7733BE98AD1E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0042F-36B0-4720-AC1F-5126B0B0B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34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16840-BEDB-4FCF-8CC4-595070BA4A22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61B6E-3ECE-429C-8138-A2147F5097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224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 anchor="b">
            <a:noAutofit/>
          </a:bodyPr>
          <a:lstStyle>
            <a:lvl1pPr algn="r">
              <a:defRPr sz="6000" b="1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6"/>
            <a:ext cx="5825202" cy="1096899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0" name="Date Placeholder 3"/>
          <p:cNvSpPr>
            <a:spLocks noGrp="1"/>
          </p:cNvSpPr>
          <p:nvPr>
            <p:ph type="dt" sz="half" idx="2"/>
          </p:nvPr>
        </p:nvSpPr>
        <p:spPr>
          <a:xfrm>
            <a:off x="7848600" y="6406490"/>
            <a:ext cx="6090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4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83843" y="6406490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0046" y="6406490"/>
            <a:ext cx="512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bg1"/>
                </a:solidFill>
              </a:defRPr>
            </a:lvl1pPr>
          </a:lstStyle>
          <a:p>
            <a:fld id="{673F21FE-3682-475C-839E-708E4417423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-15304" y="-33867"/>
            <a:ext cx="9159304" cy="6891867"/>
            <a:chOff x="-15304" y="-33867"/>
            <a:chExt cx="9159304" cy="6891867"/>
          </a:xfrm>
        </p:grpSpPr>
        <p:grpSp>
          <p:nvGrpSpPr>
            <p:cNvPr id="21" name="Group 20"/>
            <p:cNvGrpSpPr/>
            <p:nvPr/>
          </p:nvGrpSpPr>
          <p:grpSpPr>
            <a:xfrm>
              <a:off x="-15304" y="-33867"/>
              <a:ext cx="9159304" cy="6891867"/>
              <a:chOff x="-20405" y="-33867"/>
              <a:chExt cx="12212405" cy="6891867"/>
            </a:xfrm>
          </p:grpSpPr>
          <p:sp>
            <p:nvSpPr>
              <p:cNvPr id="23" name="Isosceles Triangle 22"/>
              <p:cNvSpPr/>
              <p:nvPr/>
            </p:nvSpPr>
            <p:spPr>
              <a:xfrm>
                <a:off x="0" y="4013200"/>
                <a:ext cx="448733" cy="2844800"/>
              </a:xfrm>
              <a:prstGeom prst="triangle">
                <a:avLst>
                  <a:gd name="adj" fmla="val 0"/>
                </a:avLst>
              </a:prstGeom>
              <a:solidFill>
                <a:schemeClr val="accent1">
                  <a:alpha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grpSp>
            <p:nvGrpSpPr>
              <p:cNvPr id="24" name="Group 23"/>
              <p:cNvGrpSpPr/>
              <p:nvPr/>
            </p:nvGrpSpPr>
            <p:grpSpPr>
              <a:xfrm>
                <a:off x="8117072" y="-33867"/>
                <a:ext cx="4074928" cy="6891867"/>
                <a:chOff x="8117072" y="-33867"/>
                <a:chExt cx="4074928" cy="6891867"/>
              </a:xfrm>
            </p:grpSpPr>
            <p:sp>
              <p:nvSpPr>
                <p:cNvPr id="27" name="Rectangle 29"/>
                <p:cNvSpPr/>
                <p:nvPr/>
              </p:nvSpPr>
              <p:spPr>
                <a:xfrm>
                  <a:off x="8610057" y="0"/>
                  <a:ext cx="3578767" cy="6858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9825" h="6858000">
                      <a:moveTo>
                        <a:pt x="0" y="0"/>
                      </a:moveTo>
                      <a:lnTo>
                        <a:pt x="1249825" y="0"/>
                      </a:lnTo>
                      <a:lnTo>
                        <a:pt x="1249825" y="6858000"/>
                      </a:lnTo>
                      <a:lnTo>
                        <a:pt x="1109382" y="6858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>
                    <a:alpha val="1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sp>
            <p:sp>
              <p:nvSpPr>
                <p:cNvPr id="28" name="Rectangle 28"/>
                <p:cNvSpPr/>
                <p:nvPr/>
              </p:nvSpPr>
              <p:spPr>
                <a:xfrm>
                  <a:off x="8695789" y="-33867"/>
                  <a:ext cx="3493035" cy="6891867"/>
                </a:xfrm>
                <a:custGeom>
                  <a:avLst/>
                  <a:gdLst>
                    <a:gd name="connsiteX0" fmla="*/ 1031432 w 1290094"/>
                    <a:gd name="connsiteY0" fmla="*/ 0 h 7031636"/>
                    <a:gd name="connsiteX1" fmla="*/ 1290094 w 1290094"/>
                    <a:gd name="connsiteY1" fmla="*/ 173636 h 7031636"/>
                    <a:gd name="connsiteX2" fmla="*/ 1290094 w 1290094"/>
                    <a:gd name="connsiteY2" fmla="*/ 7031636 h 7031636"/>
                    <a:gd name="connsiteX3" fmla="*/ 0 w 1290094"/>
                    <a:gd name="connsiteY3" fmla="*/ 7031636 h 7031636"/>
                    <a:gd name="connsiteX4" fmla="*/ 1031432 w 1290094"/>
                    <a:gd name="connsiteY4" fmla="*/ 0 h 7031636"/>
                    <a:gd name="connsiteX0" fmla="*/ 1002190 w 1290094"/>
                    <a:gd name="connsiteY0" fmla="*/ 1 h 6858000"/>
                    <a:gd name="connsiteX1" fmla="*/ 1290094 w 1290094"/>
                    <a:gd name="connsiteY1" fmla="*/ 0 h 6858000"/>
                    <a:gd name="connsiteX2" fmla="*/ 1290094 w 1290094"/>
                    <a:gd name="connsiteY2" fmla="*/ 6858000 h 6858000"/>
                    <a:gd name="connsiteX3" fmla="*/ 0 w 1290094"/>
                    <a:gd name="connsiteY3" fmla="*/ 6858000 h 6858000"/>
                    <a:gd name="connsiteX4" fmla="*/ 1002190 w 1290094"/>
                    <a:gd name="connsiteY4" fmla="*/ 1 h 6858000"/>
                    <a:gd name="connsiteX0" fmla="*/ 817967 w 1105871"/>
                    <a:gd name="connsiteY0" fmla="*/ 1 h 6858000"/>
                    <a:gd name="connsiteX1" fmla="*/ 1105871 w 1105871"/>
                    <a:gd name="connsiteY1" fmla="*/ 0 h 6858000"/>
                    <a:gd name="connsiteX2" fmla="*/ 1105871 w 1105871"/>
                    <a:gd name="connsiteY2" fmla="*/ 6858000 h 6858000"/>
                    <a:gd name="connsiteX3" fmla="*/ 0 w 1105871"/>
                    <a:gd name="connsiteY3" fmla="*/ 5612349 h 6858000"/>
                    <a:gd name="connsiteX4" fmla="*/ 817967 w 1105871"/>
                    <a:gd name="connsiteY4" fmla="*/ 1 h 6858000"/>
                    <a:gd name="connsiteX0" fmla="*/ 817967 w 1105871"/>
                    <a:gd name="connsiteY0" fmla="*/ 1 h 5612349"/>
                    <a:gd name="connsiteX1" fmla="*/ 1105871 w 1105871"/>
                    <a:gd name="connsiteY1" fmla="*/ 0 h 5612349"/>
                    <a:gd name="connsiteX2" fmla="*/ 1102947 w 1105871"/>
                    <a:gd name="connsiteY2" fmla="*/ 5612349 h 5612349"/>
                    <a:gd name="connsiteX3" fmla="*/ 0 w 1105871"/>
                    <a:gd name="connsiteY3" fmla="*/ 5612349 h 5612349"/>
                    <a:gd name="connsiteX4" fmla="*/ 817967 w 1105871"/>
                    <a:gd name="connsiteY4" fmla="*/ 1 h 5612349"/>
                    <a:gd name="connsiteX0" fmla="*/ 725044 w 1105871"/>
                    <a:gd name="connsiteY0" fmla="*/ 13841 h 5612349"/>
                    <a:gd name="connsiteX1" fmla="*/ 1105871 w 1105871"/>
                    <a:gd name="connsiteY1" fmla="*/ 0 h 5612349"/>
                    <a:gd name="connsiteX2" fmla="*/ 1102947 w 1105871"/>
                    <a:gd name="connsiteY2" fmla="*/ 5612349 h 5612349"/>
                    <a:gd name="connsiteX3" fmla="*/ 0 w 1105871"/>
                    <a:gd name="connsiteY3" fmla="*/ 5612349 h 5612349"/>
                    <a:gd name="connsiteX4" fmla="*/ 725044 w 1105871"/>
                    <a:gd name="connsiteY4" fmla="*/ 13841 h 5612349"/>
                    <a:gd name="connsiteX0" fmla="*/ 732192 w 1105871"/>
                    <a:gd name="connsiteY0" fmla="*/ 0 h 5633110"/>
                    <a:gd name="connsiteX1" fmla="*/ 1105871 w 1105871"/>
                    <a:gd name="connsiteY1" fmla="*/ 20761 h 5633110"/>
                    <a:gd name="connsiteX2" fmla="*/ 1102947 w 1105871"/>
                    <a:gd name="connsiteY2" fmla="*/ 5633110 h 5633110"/>
                    <a:gd name="connsiteX3" fmla="*/ 0 w 1105871"/>
                    <a:gd name="connsiteY3" fmla="*/ 5633110 h 5633110"/>
                    <a:gd name="connsiteX4" fmla="*/ 732192 w 1105871"/>
                    <a:gd name="connsiteY4" fmla="*/ 0 h 56331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05871" h="5633110">
                      <a:moveTo>
                        <a:pt x="732192" y="0"/>
                      </a:moveTo>
                      <a:cubicBezTo>
                        <a:pt x="828160" y="0"/>
                        <a:pt x="1009903" y="20761"/>
                        <a:pt x="1105871" y="20761"/>
                      </a:cubicBezTo>
                      <a:cubicBezTo>
                        <a:pt x="1104896" y="1891544"/>
                        <a:pt x="1103922" y="3762327"/>
                        <a:pt x="1102947" y="5633110"/>
                      </a:cubicBezTo>
                      <a:lnTo>
                        <a:pt x="0" y="5633110"/>
                      </a:lnTo>
                      <a:lnTo>
                        <a:pt x="732192" y="0"/>
                      </a:lnTo>
                      <a:close/>
                    </a:path>
                  </a:pathLst>
                </a:custGeom>
                <a:solidFill>
                  <a:schemeClr val="accent1">
                    <a:alpha val="1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8606881" y="-8467"/>
                  <a:ext cx="1983331" cy="6866467"/>
                </a:xfrm>
                <a:prstGeom prst="line">
                  <a:avLst/>
                </a:prstGeom>
                <a:ln w="9525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flipH="1">
                  <a:off x="8117072" y="3681413"/>
                  <a:ext cx="4071753" cy="3176587"/>
                </a:xfrm>
                <a:prstGeom prst="line">
                  <a:avLst/>
                </a:prstGeom>
                <a:ln w="9525" cmpd="sng">
                  <a:solidFill>
                    <a:schemeClr val="accent1"/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Isosceles Triangle 30"/>
                <p:cNvSpPr/>
                <p:nvPr/>
              </p:nvSpPr>
              <p:spPr>
                <a:xfrm>
                  <a:off x="8932333" y="3048000"/>
                  <a:ext cx="3259667" cy="3810000"/>
                </a:xfrm>
                <a:prstGeom prst="triangle">
                  <a:avLst>
                    <a:gd name="adj" fmla="val 100000"/>
                  </a:avLst>
                </a:prstGeom>
                <a:solidFill>
                  <a:schemeClr val="accent3">
                    <a:alpha val="6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sp>
            <p:sp>
              <p:nvSpPr>
                <p:cNvPr id="32" name="Isosceles Triangle 31"/>
                <p:cNvSpPr/>
                <p:nvPr/>
              </p:nvSpPr>
              <p:spPr>
                <a:xfrm>
                  <a:off x="10371666" y="3589867"/>
                  <a:ext cx="1817159" cy="3268133"/>
                </a:xfrm>
                <a:prstGeom prst="triangle">
                  <a:avLst>
                    <a:gd name="adj" fmla="val 100000"/>
                  </a:avLst>
                </a:prstGeom>
                <a:solidFill>
                  <a:schemeClr val="accent1">
                    <a:alpha val="8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sp>
          </p:grpSp>
          <p:cxnSp>
            <p:nvCxnSpPr>
              <p:cNvPr id="25" name="Straight Connector 24"/>
              <p:cNvCxnSpPr/>
              <p:nvPr/>
            </p:nvCxnSpPr>
            <p:spPr>
              <a:xfrm>
                <a:off x="0" y="5105400"/>
                <a:ext cx="838200" cy="1752600"/>
              </a:xfrm>
              <a:prstGeom prst="line">
                <a:avLst/>
              </a:prstGeom>
              <a:ln w="15875">
                <a:solidFill>
                  <a:schemeClr val="accent3">
                    <a:alpha val="9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-20405" y="6011531"/>
                <a:ext cx="1332196" cy="846469"/>
              </a:xfrm>
              <a:prstGeom prst="line">
                <a:avLst/>
              </a:prstGeom>
              <a:ln w="9525">
                <a:solidFill>
                  <a:schemeClr val="bg1">
                    <a:lumMod val="50000"/>
                    <a:alpha val="63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53297" y="228600"/>
              <a:ext cx="2269391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6313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83843" y="6406490"/>
            <a:ext cx="4723209" cy="365125"/>
          </a:xfrm>
        </p:spPr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805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7" y="514927"/>
            <a:ext cx="2982853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83843" y="6406490"/>
            <a:ext cx="4723209" cy="365125"/>
          </a:xfrm>
        </p:spPr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6641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4800600"/>
            <a:ext cx="6045198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04519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2" y="5367338"/>
            <a:ext cx="6045198" cy="67402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83843" y="6406490"/>
            <a:ext cx="4723209" cy="365125"/>
          </a:xfrm>
        </p:spPr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2815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045199" cy="3403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04519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616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1" y="609600"/>
            <a:ext cx="5854699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3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30106" y="28956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3"/>
                </a:solidFill>
                <a:latin typeface="Arial"/>
              </a:rPr>
              <a:t>”</a:t>
            </a:r>
            <a:endParaRPr lang="en-US" sz="1350" dirty="0">
              <a:solidFill>
                <a:schemeClr val="accent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7524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349999" cy="2595460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34999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351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1" y="609600"/>
            <a:ext cx="5854699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19760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19759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3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553200" y="2909931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3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98467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0"/>
            <a:ext cx="6039246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04520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04519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5526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045199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2160590"/>
            <a:ext cx="6197599" cy="38807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83843" y="6406490"/>
            <a:ext cx="4723209" cy="365125"/>
          </a:xfrm>
        </p:spPr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41293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6" y="609602"/>
            <a:ext cx="978557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609600"/>
            <a:ext cx="5295113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83843" y="6406490"/>
            <a:ext cx="4723209" cy="365125"/>
          </a:xfrm>
        </p:spPr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92107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2160590"/>
            <a:ext cx="6197599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99342" y="6406490"/>
            <a:ext cx="683954" cy="365125"/>
          </a:xfrm>
        </p:spPr>
        <p:txBody>
          <a:bodyPr/>
          <a:lstStyle>
            <a:lvl1pPr>
              <a:defRPr sz="675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2777" y="6406490"/>
            <a:ext cx="5259424" cy="365125"/>
          </a:xfrm>
        </p:spPr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406490"/>
            <a:ext cx="28575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3F21FE-3682-475C-839E-708E441742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635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7800"/>
            <a:ext cx="6447501" cy="1826581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274378"/>
            <a:ext cx="6447501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61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1826581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2283781"/>
            <a:ext cx="6447501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508001" y="3249962"/>
            <a:ext cx="6447501" cy="2465038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553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Items with Nam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1826581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2283781"/>
            <a:ext cx="6447501" cy="992819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508001" y="4495800"/>
            <a:ext cx="6447501" cy="12192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4"/>
          </p:nvPr>
        </p:nvSpPr>
        <p:spPr>
          <a:xfrm>
            <a:off x="508001" y="3307900"/>
            <a:ext cx="6447501" cy="992819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9058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895600"/>
            <a:ext cx="6447501" cy="182658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722178"/>
            <a:ext cx="6447501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802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609600"/>
            <a:ext cx="6197600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2" y="2160589"/>
            <a:ext cx="3073398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3801" y="2160590"/>
            <a:ext cx="2971800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14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0" y="2160983"/>
            <a:ext cx="297180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1" y="2737248"/>
            <a:ext cx="2971800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7600" y="2160983"/>
            <a:ext cx="297180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7600" y="2737245"/>
            <a:ext cx="2971800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824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83843" y="6406490"/>
            <a:ext cx="4723209" cy="365125"/>
          </a:xfrm>
        </p:spPr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015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-15304" y="-33867"/>
            <a:ext cx="9159304" cy="6891867"/>
            <a:chOff x="-15304" y="-33867"/>
            <a:chExt cx="9159304" cy="6891867"/>
          </a:xfrm>
        </p:grpSpPr>
        <p:grpSp>
          <p:nvGrpSpPr>
            <p:cNvPr id="39" name="Group 38"/>
            <p:cNvGrpSpPr/>
            <p:nvPr/>
          </p:nvGrpSpPr>
          <p:grpSpPr>
            <a:xfrm>
              <a:off x="-15304" y="-33867"/>
              <a:ext cx="9159304" cy="6891867"/>
              <a:chOff x="-20405" y="-33867"/>
              <a:chExt cx="12212405" cy="6891867"/>
            </a:xfrm>
          </p:grpSpPr>
          <p:sp>
            <p:nvSpPr>
              <p:cNvPr id="29" name="Isosceles Triangle 28"/>
              <p:cNvSpPr/>
              <p:nvPr/>
            </p:nvSpPr>
            <p:spPr>
              <a:xfrm>
                <a:off x="0" y="4013200"/>
                <a:ext cx="448733" cy="2844800"/>
              </a:xfrm>
              <a:prstGeom prst="triangle">
                <a:avLst>
                  <a:gd name="adj" fmla="val 0"/>
                </a:avLst>
              </a:prstGeom>
              <a:solidFill>
                <a:schemeClr val="accent1">
                  <a:alpha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grpSp>
            <p:nvGrpSpPr>
              <p:cNvPr id="37" name="Group 36"/>
              <p:cNvGrpSpPr/>
              <p:nvPr/>
            </p:nvGrpSpPr>
            <p:grpSpPr>
              <a:xfrm>
                <a:off x="8117072" y="-33867"/>
                <a:ext cx="4074928" cy="6891867"/>
                <a:chOff x="8117072" y="-33867"/>
                <a:chExt cx="4074928" cy="6891867"/>
              </a:xfrm>
            </p:grpSpPr>
            <p:sp>
              <p:nvSpPr>
                <p:cNvPr id="27" name="Rectangle 29"/>
                <p:cNvSpPr/>
                <p:nvPr/>
              </p:nvSpPr>
              <p:spPr>
                <a:xfrm>
                  <a:off x="8610057" y="0"/>
                  <a:ext cx="3578767" cy="6858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9825" h="6858000">
                      <a:moveTo>
                        <a:pt x="0" y="0"/>
                      </a:moveTo>
                      <a:lnTo>
                        <a:pt x="1249825" y="0"/>
                      </a:lnTo>
                      <a:lnTo>
                        <a:pt x="1249825" y="6858000"/>
                      </a:lnTo>
                      <a:lnTo>
                        <a:pt x="1109382" y="6858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>
                    <a:alpha val="1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sp>
            <p:sp>
              <p:nvSpPr>
                <p:cNvPr id="26" name="Rectangle 28"/>
                <p:cNvSpPr/>
                <p:nvPr/>
              </p:nvSpPr>
              <p:spPr>
                <a:xfrm>
                  <a:off x="8695789" y="-33867"/>
                  <a:ext cx="3493035" cy="6891867"/>
                </a:xfrm>
                <a:custGeom>
                  <a:avLst/>
                  <a:gdLst>
                    <a:gd name="connsiteX0" fmla="*/ 1031432 w 1290094"/>
                    <a:gd name="connsiteY0" fmla="*/ 0 h 7031636"/>
                    <a:gd name="connsiteX1" fmla="*/ 1290094 w 1290094"/>
                    <a:gd name="connsiteY1" fmla="*/ 173636 h 7031636"/>
                    <a:gd name="connsiteX2" fmla="*/ 1290094 w 1290094"/>
                    <a:gd name="connsiteY2" fmla="*/ 7031636 h 7031636"/>
                    <a:gd name="connsiteX3" fmla="*/ 0 w 1290094"/>
                    <a:gd name="connsiteY3" fmla="*/ 7031636 h 7031636"/>
                    <a:gd name="connsiteX4" fmla="*/ 1031432 w 1290094"/>
                    <a:gd name="connsiteY4" fmla="*/ 0 h 7031636"/>
                    <a:gd name="connsiteX0" fmla="*/ 1002190 w 1290094"/>
                    <a:gd name="connsiteY0" fmla="*/ 1 h 6858000"/>
                    <a:gd name="connsiteX1" fmla="*/ 1290094 w 1290094"/>
                    <a:gd name="connsiteY1" fmla="*/ 0 h 6858000"/>
                    <a:gd name="connsiteX2" fmla="*/ 1290094 w 1290094"/>
                    <a:gd name="connsiteY2" fmla="*/ 6858000 h 6858000"/>
                    <a:gd name="connsiteX3" fmla="*/ 0 w 1290094"/>
                    <a:gd name="connsiteY3" fmla="*/ 6858000 h 6858000"/>
                    <a:gd name="connsiteX4" fmla="*/ 1002190 w 1290094"/>
                    <a:gd name="connsiteY4" fmla="*/ 1 h 6858000"/>
                    <a:gd name="connsiteX0" fmla="*/ 817967 w 1105871"/>
                    <a:gd name="connsiteY0" fmla="*/ 1 h 6858000"/>
                    <a:gd name="connsiteX1" fmla="*/ 1105871 w 1105871"/>
                    <a:gd name="connsiteY1" fmla="*/ 0 h 6858000"/>
                    <a:gd name="connsiteX2" fmla="*/ 1105871 w 1105871"/>
                    <a:gd name="connsiteY2" fmla="*/ 6858000 h 6858000"/>
                    <a:gd name="connsiteX3" fmla="*/ 0 w 1105871"/>
                    <a:gd name="connsiteY3" fmla="*/ 5612349 h 6858000"/>
                    <a:gd name="connsiteX4" fmla="*/ 817967 w 1105871"/>
                    <a:gd name="connsiteY4" fmla="*/ 1 h 6858000"/>
                    <a:gd name="connsiteX0" fmla="*/ 817967 w 1105871"/>
                    <a:gd name="connsiteY0" fmla="*/ 1 h 5612349"/>
                    <a:gd name="connsiteX1" fmla="*/ 1105871 w 1105871"/>
                    <a:gd name="connsiteY1" fmla="*/ 0 h 5612349"/>
                    <a:gd name="connsiteX2" fmla="*/ 1102947 w 1105871"/>
                    <a:gd name="connsiteY2" fmla="*/ 5612349 h 5612349"/>
                    <a:gd name="connsiteX3" fmla="*/ 0 w 1105871"/>
                    <a:gd name="connsiteY3" fmla="*/ 5612349 h 5612349"/>
                    <a:gd name="connsiteX4" fmla="*/ 817967 w 1105871"/>
                    <a:gd name="connsiteY4" fmla="*/ 1 h 5612349"/>
                    <a:gd name="connsiteX0" fmla="*/ 725044 w 1105871"/>
                    <a:gd name="connsiteY0" fmla="*/ 13841 h 5612349"/>
                    <a:gd name="connsiteX1" fmla="*/ 1105871 w 1105871"/>
                    <a:gd name="connsiteY1" fmla="*/ 0 h 5612349"/>
                    <a:gd name="connsiteX2" fmla="*/ 1102947 w 1105871"/>
                    <a:gd name="connsiteY2" fmla="*/ 5612349 h 5612349"/>
                    <a:gd name="connsiteX3" fmla="*/ 0 w 1105871"/>
                    <a:gd name="connsiteY3" fmla="*/ 5612349 h 5612349"/>
                    <a:gd name="connsiteX4" fmla="*/ 725044 w 1105871"/>
                    <a:gd name="connsiteY4" fmla="*/ 13841 h 5612349"/>
                    <a:gd name="connsiteX0" fmla="*/ 732192 w 1105871"/>
                    <a:gd name="connsiteY0" fmla="*/ 0 h 5633110"/>
                    <a:gd name="connsiteX1" fmla="*/ 1105871 w 1105871"/>
                    <a:gd name="connsiteY1" fmla="*/ 20761 h 5633110"/>
                    <a:gd name="connsiteX2" fmla="*/ 1102947 w 1105871"/>
                    <a:gd name="connsiteY2" fmla="*/ 5633110 h 5633110"/>
                    <a:gd name="connsiteX3" fmla="*/ 0 w 1105871"/>
                    <a:gd name="connsiteY3" fmla="*/ 5633110 h 5633110"/>
                    <a:gd name="connsiteX4" fmla="*/ 732192 w 1105871"/>
                    <a:gd name="connsiteY4" fmla="*/ 0 h 56331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05871" h="5633110">
                      <a:moveTo>
                        <a:pt x="732192" y="0"/>
                      </a:moveTo>
                      <a:cubicBezTo>
                        <a:pt x="828160" y="0"/>
                        <a:pt x="1009903" y="20761"/>
                        <a:pt x="1105871" y="20761"/>
                      </a:cubicBezTo>
                      <a:cubicBezTo>
                        <a:pt x="1104896" y="1891544"/>
                        <a:pt x="1103922" y="3762327"/>
                        <a:pt x="1102947" y="5633110"/>
                      </a:cubicBezTo>
                      <a:lnTo>
                        <a:pt x="0" y="5633110"/>
                      </a:lnTo>
                      <a:lnTo>
                        <a:pt x="732192" y="0"/>
                      </a:lnTo>
                      <a:close/>
                    </a:path>
                  </a:pathLst>
                </a:custGeom>
                <a:solidFill>
                  <a:schemeClr val="accent1">
                    <a:alpha val="1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8606881" y="-8467"/>
                  <a:ext cx="1983331" cy="6866467"/>
                </a:xfrm>
                <a:prstGeom prst="line">
                  <a:avLst/>
                </a:prstGeom>
                <a:ln w="9525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H="1">
                  <a:off x="8117072" y="3681413"/>
                  <a:ext cx="4071753" cy="3176587"/>
                </a:xfrm>
                <a:prstGeom prst="line">
                  <a:avLst/>
                </a:prstGeom>
                <a:ln w="9525" cmpd="sng">
                  <a:solidFill>
                    <a:schemeClr val="accent1"/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Isosceles Triangle 23"/>
                <p:cNvSpPr/>
                <p:nvPr/>
              </p:nvSpPr>
              <p:spPr>
                <a:xfrm>
                  <a:off x="8932333" y="3048000"/>
                  <a:ext cx="3259667" cy="3810000"/>
                </a:xfrm>
                <a:prstGeom prst="triangle">
                  <a:avLst>
                    <a:gd name="adj" fmla="val 100000"/>
                  </a:avLst>
                </a:prstGeom>
                <a:solidFill>
                  <a:schemeClr val="accent3">
                    <a:alpha val="6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sp>
            <p:sp>
              <p:nvSpPr>
                <p:cNvPr id="28" name="Isosceles Triangle 27"/>
                <p:cNvSpPr/>
                <p:nvPr/>
              </p:nvSpPr>
              <p:spPr>
                <a:xfrm>
                  <a:off x="10371666" y="3589867"/>
                  <a:ext cx="1817159" cy="3268133"/>
                </a:xfrm>
                <a:prstGeom prst="triangle">
                  <a:avLst>
                    <a:gd name="adj" fmla="val 100000"/>
                  </a:avLst>
                </a:prstGeom>
                <a:solidFill>
                  <a:schemeClr val="accent1">
                    <a:alpha val="8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sp>
          </p:grpSp>
          <p:cxnSp>
            <p:nvCxnSpPr>
              <p:cNvPr id="34" name="Straight Connector 33"/>
              <p:cNvCxnSpPr/>
              <p:nvPr/>
            </p:nvCxnSpPr>
            <p:spPr>
              <a:xfrm>
                <a:off x="0" y="5105400"/>
                <a:ext cx="838200" cy="1752600"/>
              </a:xfrm>
              <a:prstGeom prst="line">
                <a:avLst/>
              </a:prstGeom>
              <a:ln w="15875">
                <a:solidFill>
                  <a:schemeClr val="accent3">
                    <a:alpha val="9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-20405" y="6011531"/>
                <a:ext cx="1332196" cy="846469"/>
              </a:xfrm>
              <a:prstGeom prst="line">
                <a:avLst/>
              </a:prstGeom>
              <a:ln w="9525">
                <a:solidFill>
                  <a:schemeClr val="bg1">
                    <a:lumMod val="50000"/>
                    <a:alpha val="63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2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53297" y="228600"/>
              <a:ext cx="2269391" cy="457200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48600" y="6406490"/>
            <a:ext cx="6090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2160590"/>
            <a:ext cx="644750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83843" y="6406490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0046" y="6406490"/>
            <a:ext cx="512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bg1"/>
                </a:solidFill>
              </a:defRPr>
            </a:lvl1pPr>
          </a:lstStyle>
          <a:p>
            <a:fld id="{673F21FE-3682-475C-839E-708E441742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14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  <p:sldLayoutId id="2147483797" r:id="rId18"/>
    <p:sldLayoutId id="2147483798" r:id="rId19"/>
  </p:sldLayoutIdLst>
  <p:hf hdr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mmetrocog.org/fmbikemap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04534"/>
            <a:ext cx="6955502" cy="1646302"/>
          </a:xfrm>
        </p:spPr>
        <p:txBody>
          <a:bodyPr/>
          <a:lstStyle/>
          <a:p>
            <a:r>
              <a:rPr lang="en-US" sz="4400" dirty="0" smtClean="0"/>
              <a:t>Fargo-Moorhead </a:t>
            </a:r>
            <a:br>
              <a:rPr lang="en-US" sz="4400" dirty="0" smtClean="0"/>
            </a:br>
            <a:r>
              <a:rPr lang="en-US" sz="4400" dirty="0" smtClean="0"/>
              <a:t>Bike Map App</a:t>
            </a:r>
            <a:endParaRPr lang="en-US" sz="3600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2019 Minnesota MPO Summer Workshop</a:t>
            </a:r>
          </a:p>
          <a:p>
            <a:r>
              <a:rPr lang="en-US" dirty="0" smtClean="0"/>
              <a:t>Fargo, North Dakota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5275" y="569283"/>
            <a:ext cx="1835251" cy="1835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69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1"/>
            <a:ext cx="6121399" cy="533399"/>
          </a:xfrm>
        </p:spPr>
        <p:txBody>
          <a:bodyPr>
            <a:noAutofit/>
          </a:bodyPr>
          <a:lstStyle/>
          <a:p>
            <a:r>
              <a:rPr lang="en-US" sz="2900" dirty="0" smtClean="0"/>
              <a:t>History of Metro COG bike maps</a:t>
            </a:r>
            <a:endParaRPr lang="en-US" sz="2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Fargo-Moorhead Metropolitan Council of Governments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508001" y="990600"/>
            <a:ext cx="6447501" cy="26670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1994 first attempt at mapping the bike facilities in the FM area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2008 version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2012 version – 12,500 printed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2013 version - 12,500 printed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2015 version – 8,200 printed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2017 version – 12,500 printed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95098" y="3963181"/>
            <a:ext cx="1008283" cy="223094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63501" y="3731157"/>
            <a:ext cx="1560515" cy="247681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7647" y="2057513"/>
            <a:ext cx="2772698" cy="4714102"/>
          </a:xfrm>
          <a:prstGeom prst="rect">
            <a:avLst/>
          </a:prstGeom>
          <a:ln w="15875"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13" name="Text Placeholder 6"/>
          <p:cNvSpPr>
            <a:spLocks noGrp="1"/>
          </p:cNvSpPr>
          <p:nvPr>
            <p:ph type="body" idx="1"/>
          </p:nvPr>
        </p:nvSpPr>
        <p:spPr>
          <a:xfrm>
            <a:off x="6498147" y="1639779"/>
            <a:ext cx="2391698" cy="530668"/>
          </a:xfrm>
        </p:spPr>
        <p:txBody>
          <a:bodyPr>
            <a:normAutofit/>
          </a:bodyPr>
          <a:lstStyle/>
          <a:p>
            <a:pPr algn="ctr"/>
            <a:r>
              <a:rPr lang="en-US" sz="1900" b="1" dirty="0" smtClean="0">
                <a:solidFill>
                  <a:srgbClr val="76A8EA"/>
                </a:solidFill>
              </a:rPr>
              <a:t>2017 map</a:t>
            </a:r>
            <a:endParaRPr lang="en-US" sz="1900" b="1" dirty="0">
              <a:solidFill>
                <a:srgbClr val="76A8EA"/>
              </a:solidFill>
            </a:endParaRPr>
          </a:p>
        </p:txBody>
      </p:sp>
      <p:sp>
        <p:nvSpPr>
          <p:cNvPr id="14" name="Text Placeholder 6"/>
          <p:cNvSpPr>
            <a:spLocks noGrp="1"/>
          </p:cNvSpPr>
          <p:nvPr>
            <p:ph type="body" idx="1"/>
          </p:nvPr>
        </p:nvSpPr>
        <p:spPr>
          <a:xfrm>
            <a:off x="2589634" y="6350078"/>
            <a:ext cx="2391698" cy="530668"/>
          </a:xfrm>
        </p:spPr>
        <p:txBody>
          <a:bodyPr>
            <a:normAutofit/>
          </a:bodyPr>
          <a:lstStyle/>
          <a:p>
            <a:pPr algn="ctr"/>
            <a:r>
              <a:rPr lang="en-US" sz="1700" b="1" dirty="0" smtClean="0">
                <a:solidFill>
                  <a:schemeClr val="accent3"/>
                </a:solidFill>
              </a:rPr>
              <a:t>2008 map</a:t>
            </a:r>
            <a:endParaRPr lang="en-US" sz="1700" b="1" dirty="0">
              <a:solidFill>
                <a:schemeClr val="accent3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5284136" y="4779066"/>
            <a:ext cx="978408" cy="381000"/>
          </a:xfrm>
          <a:prstGeom prst="rightArrow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7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1"/>
            <a:ext cx="6121399" cy="533399"/>
          </a:xfrm>
        </p:spPr>
        <p:txBody>
          <a:bodyPr>
            <a:noAutofit/>
          </a:bodyPr>
          <a:lstStyle/>
          <a:p>
            <a:r>
              <a:rPr lang="en-US" sz="2900" dirty="0" smtClean="0"/>
              <a:t>History of Metro COG bike maps</a:t>
            </a:r>
            <a:endParaRPr lang="en-US" sz="2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Fargo-Moorhead Metropolitan Council of Governments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508001" y="1219200"/>
            <a:ext cx="6447501" cy="4800600"/>
          </a:xfrm>
        </p:spPr>
        <p:txBody>
          <a:bodyPr/>
          <a:lstStyle/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Funding for maps came from:</a:t>
            </a:r>
          </a:p>
          <a:p>
            <a:pPr marL="6858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Local jurisdictions</a:t>
            </a:r>
          </a:p>
          <a:p>
            <a:pPr marL="6858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 err="1" smtClean="0">
                <a:solidFill>
                  <a:schemeClr val="tx1"/>
                </a:solidFill>
              </a:rPr>
              <a:t>PartnerSHIP</a:t>
            </a:r>
            <a:r>
              <a:rPr lang="en-US" sz="1800" dirty="0" smtClean="0">
                <a:solidFill>
                  <a:schemeClr val="tx1"/>
                </a:solidFill>
              </a:rPr>
              <a:t> 4 Health</a:t>
            </a:r>
          </a:p>
          <a:p>
            <a:pPr marL="6858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Fargo Public Schools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Maps distributed to over 50 locations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Provided maps at public events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PDF version available online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6253" y="4043921"/>
            <a:ext cx="3454400" cy="25908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67200" y="4038600"/>
            <a:ext cx="4326869" cy="259612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43346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1"/>
            <a:ext cx="6121399" cy="533399"/>
          </a:xfrm>
        </p:spPr>
        <p:txBody>
          <a:bodyPr>
            <a:noAutofit/>
          </a:bodyPr>
          <a:lstStyle/>
          <a:p>
            <a:r>
              <a:rPr lang="en-US" sz="3600" dirty="0" smtClean="0"/>
              <a:t>Transition to Digital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Fargo-Moorhead Metropolitan Council of Governments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508001" y="1219200"/>
            <a:ext cx="6349999" cy="2590800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In 2013 Metro COG began working with Google Maps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</a:rPr>
              <a:t>Beginning 2015 Metro COG started getting requests for a smartphone map app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In 2018 Metro COG gave up trying to work with Google Maps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3931072"/>
            <a:ext cx="7340599" cy="247541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73009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1"/>
            <a:ext cx="6121399" cy="533399"/>
          </a:xfrm>
        </p:spPr>
        <p:txBody>
          <a:bodyPr>
            <a:noAutofit/>
          </a:bodyPr>
          <a:lstStyle/>
          <a:p>
            <a:r>
              <a:rPr lang="en-US" sz="3600" dirty="0" smtClean="0"/>
              <a:t>Transition to Digital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Fargo-Moorhead Metropolitan Council of Governments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508001" y="1219200"/>
            <a:ext cx="6349999" cy="4419600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In October 2018 Metro COG began working with My City Bikes (MCB) in developing a bike map app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Entered into contract with MCB in Dec 2018:</a:t>
            </a:r>
            <a:endParaRPr lang="en-US" sz="2100" dirty="0">
              <a:solidFill>
                <a:schemeClr val="tx1"/>
              </a:solidFill>
            </a:endParaRPr>
          </a:p>
          <a:p>
            <a:pPr marL="6858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Cost to develop map &amp; app:  $3,682.80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Annual maintenance cost:  $1,085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Funded entirety by local jurisdiction funds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Map launched in June 2019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Promotional push</a:t>
            </a:r>
            <a:r>
              <a:rPr lang="en-US" sz="2550" dirty="0" smtClean="0">
                <a:solidFill>
                  <a:schemeClr val="tx1"/>
                </a:solidFill>
              </a:rPr>
              <a:t/>
            </a:r>
            <a:br>
              <a:rPr lang="en-US" sz="2550" dirty="0" smtClean="0">
                <a:solidFill>
                  <a:schemeClr val="tx1"/>
                </a:solidFill>
              </a:rPr>
            </a:b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2156" y="4565963"/>
            <a:ext cx="5257800" cy="186630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671457" y="3575364"/>
            <a:ext cx="3135083" cy="198119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3795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1"/>
            <a:ext cx="6121399" cy="533399"/>
          </a:xfrm>
        </p:spPr>
        <p:txBody>
          <a:bodyPr>
            <a:noAutofit/>
          </a:bodyPr>
          <a:lstStyle/>
          <a:p>
            <a:r>
              <a:rPr lang="en-US" sz="3600" dirty="0" smtClean="0"/>
              <a:t>Keeping the app relevant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Fargo-Moorhead Metropolitan Council of Governments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508001" y="1219200"/>
            <a:ext cx="6349999" cy="2743200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MCB allows monthly updates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100" dirty="0" smtClean="0">
              <a:solidFill>
                <a:schemeClr val="tx1"/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 err="1" smtClean="0">
                <a:solidFill>
                  <a:schemeClr val="tx1"/>
                </a:solidFill>
              </a:rPr>
              <a:t>Shapefile</a:t>
            </a:r>
            <a:r>
              <a:rPr lang="en-US" sz="2100" dirty="0" smtClean="0">
                <a:solidFill>
                  <a:schemeClr val="tx1"/>
                </a:solidFill>
              </a:rPr>
              <a:t> submittals of added facilities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100" dirty="0">
              <a:solidFill>
                <a:schemeClr val="tx1"/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Feedback</a:t>
            </a:r>
            <a:r>
              <a:rPr lang="en-US" sz="2550" dirty="0" smtClean="0">
                <a:solidFill>
                  <a:schemeClr val="tx1"/>
                </a:solidFill>
              </a:rPr>
              <a:t/>
            </a:r>
            <a:br>
              <a:rPr lang="en-US" sz="2550" dirty="0" smtClean="0">
                <a:solidFill>
                  <a:schemeClr val="tx1"/>
                </a:solidFill>
              </a:rPr>
            </a:b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7400" y="4953000"/>
            <a:ext cx="538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hlinkClick r:id="rId2"/>
              </a:rPr>
              <a:t>www.fmmetrocog.org/fmbikemap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24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COG_2018_Theme">
  <a:themeElements>
    <a:clrScheme name="MetroCOG_201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D2C54"/>
      </a:accent1>
      <a:accent2>
        <a:srgbClr val="0097D8"/>
      </a:accent2>
      <a:accent3>
        <a:srgbClr val="7FB800"/>
      </a:accent3>
      <a:accent4>
        <a:srgbClr val="FFB400"/>
      </a:accent4>
      <a:accent5>
        <a:srgbClr val="CB4983"/>
      </a:accent5>
      <a:accent6>
        <a:srgbClr val="8258B8"/>
      </a:accent6>
      <a:hlink>
        <a:srgbClr val="0097D8"/>
      </a:hlink>
      <a:folHlink>
        <a:srgbClr val="8258B8"/>
      </a:folHlink>
    </a:clrScheme>
    <a:fontScheme name="MetroCOG_Century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COG_2018_Theme" id="{FFC9BDD6-D5B2-4225-AE0D-4C59DEAC9B56}" vid="{19D9BEF0-362F-4DC1-AB61-5558F4D817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MetroCOG_2018Theme</Template>
  <TotalTime>5208</TotalTime>
  <Words>242</Words>
  <Application>Microsoft Office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MetroCOG_2018_Theme</vt:lpstr>
      <vt:lpstr>Fargo-Moorhead  Bike Map App</vt:lpstr>
      <vt:lpstr>History of Metro COG bike maps</vt:lpstr>
      <vt:lpstr>History of Metro COG bike maps</vt:lpstr>
      <vt:lpstr>Transition to Digital</vt:lpstr>
      <vt:lpstr>Transition to Digital</vt:lpstr>
      <vt:lpstr>Keeping the app relevant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</dc:creator>
  <cp:lastModifiedBy>Anna Pierce</cp:lastModifiedBy>
  <cp:revision>391</cp:revision>
  <cp:lastPrinted>2018-02-08T15:45:08Z</cp:lastPrinted>
  <dcterms:created xsi:type="dcterms:W3CDTF">2014-10-02T14:16:27Z</dcterms:created>
  <dcterms:modified xsi:type="dcterms:W3CDTF">2019-08-29T19:59:07Z</dcterms:modified>
</cp:coreProperties>
</file>