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35"/>
  </p:notesMasterIdLst>
  <p:sldIdLst>
    <p:sldId id="326" r:id="rId2"/>
    <p:sldId id="345" r:id="rId3"/>
    <p:sldId id="322" r:id="rId4"/>
    <p:sldId id="405" r:id="rId5"/>
    <p:sldId id="358" r:id="rId6"/>
    <p:sldId id="346" r:id="rId7"/>
    <p:sldId id="408" r:id="rId8"/>
    <p:sldId id="434" r:id="rId9"/>
    <p:sldId id="435" r:id="rId10"/>
    <p:sldId id="446" r:id="rId11"/>
    <p:sldId id="447" r:id="rId12"/>
    <p:sldId id="444" r:id="rId13"/>
    <p:sldId id="445" r:id="rId14"/>
    <p:sldId id="419" r:id="rId15"/>
    <p:sldId id="459" r:id="rId16"/>
    <p:sldId id="406" r:id="rId17"/>
    <p:sldId id="448" r:id="rId18"/>
    <p:sldId id="450" r:id="rId19"/>
    <p:sldId id="454" r:id="rId20"/>
    <p:sldId id="353" r:id="rId21"/>
    <p:sldId id="354" r:id="rId22"/>
    <p:sldId id="355" r:id="rId23"/>
    <p:sldId id="453" r:id="rId24"/>
    <p:sldId id="451" r:id="rId25"/>
    <p:sldId id="452" r:id="rId26"/>
    <p:sldId id="449" r:id="rId27"/>
    <p:sldId id="460" r:id="rId28"/>
    <p:sldId id="455" r:id="rId29"/>
    <p:sldId id="456" r:id="rId30"/>
    <p:sldId id="457" r:id="rId31"/>
    <p:sldId id="458" r:id="rId32"/>
    <p:sldId id="407" r:id="rId33"/>
    <p:sldId id="330" r:id="rId34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FC692C"/>
    <a:srgbClr val="197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1" autoAdjust="0"/>
    <p:restoredTop sz="89231" autoAdjust="0"/>
  </p:normalViewPr>
  <p:slideViewPr>
    <p:cSldViewPr>
      <p:cViewPr varScale="1">
        <p:scale>
          <a:sx n="65" d="100"/>
          <a:sy n="65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9E0A89-2ABD-476A-805F-28F2FDDD033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F6C588-E022-4D96-91F1-ED37F1F92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C588-E022-4D96-91F1-ED37F1F923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51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C588-E022-4D96-91F1-ED37F1F9235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46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purpose of transportation planning is to improve the movement of people and goods to their destinations., therefore the MIC’s LRTP provides…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7/11/2018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47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purpose of transportation planning is to improve the movement of people and goods to their destinations., therefore the MIC’s LRTP provides…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</a:rPr>
              <a:pPr defTabSz="474739"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7/11/2018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29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purpose of transportation planning is to improve the movement of people and goods to their destinations., therefore the MIC’s LRTP provides…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7/11/2018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07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purpose of transportation planning is to improve the movement of people and goods to their destinations., therefore the MIC’s LRTP provides…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7/11/2018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6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7/11/2018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2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7/11/2018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2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transportation system</a:t>
            </a:r>
            <a:r>
              <a:rPr lang="en-US" baseline="0" dirty="0"/>
              <a:t> influences all of these, and should promote each of them for all people in or traveling through the Twin Ports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7/11/2018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2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purpose of transportation planning is to improve the movement of people and goods to their destinations., therefore the MIC’s LRTP provides…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</a:rPr>
              <a:pPr defTabSz="474739"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7/11/2018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15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C588-E022-4D96-91F1-ED37F1F9235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4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C588-E022-4D96-91F1-ED37F1F923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51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C588-E022-4D96-91F1-ED37F1F9235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86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299 open comments from MQ Phase 1 page 3</a:t>
            </a:r>
          </a:p>
          <a:p>
            <a:r>
              <a:rPr lang="en-US" dirty="0"/>
              <a:t>909 markers and 623 comments on the MQ phase 1 interactive map</a:t>
            </a:r>
          </a:p>
          <a:p>
            <a:r>
              <a:rPr lang="en-US" dirty="0"/>
              <a:t>262 comments from stakeholder meetings and consultations</a:t>
            </a:r>
          </a:p>
          <a:p>
            <a:r>
              <a:rPr lang="en-US" dirty="0"/>
              <a:t>Nearly 1600 responses to the dot surveys</a:t>
            </a:r>
          </a:p>
          <a:p>
            <a:r>
              <a:rPr lang="en-US" dirty="0"/>
              <a:t>542 participants in MQ phase 1</a:t>
            </a:r>
          </a:p>
          <a:p>
            <a:r>
              <a:rPr lang="en-US" dirty="0"/>
              <a:t>275 participants in MQ phase 2</a:t>
            </a:r>
          </a:p>
          <a:p>
            <a:r>
              <a:rPr lang="en-US" dirty="0"/>
              <a:t>72 public engagements to date (committee and board meetings, consultations, stakeholder meetings, open houses, public events)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</a:rPr>
              <a:pPr defTabSz="474739"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7/11/2018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23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27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7/11/2018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6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7/11/2018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45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7/11/2018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0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7/11/2018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14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purpose of transportation planning is to improve the movement of people and goods to their destinations., therefore the MIC’s LRTP provides…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7/11/2018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88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C588-E022-4D96-91F1-ED37F1F9235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9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C588-E022-4D96-91F1-ED37F1F923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46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C588-E022-4D96-91F1-ED37F1F923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4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purpose of transportation planning is to improve the movement of people and goods to their destinations., therefore the MIC’s LRTP provides…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</a:rPr>
              <a:pPr defTabSz="474739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7/11/2018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7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purpose of transportation planning is to improve the movement of people and goods to their destinations., therefore the MIC’s LRTP provides…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</a:rPr>
              <a:pPr defTabSz="474739"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7/11/2018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7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Trend expected to continue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6C588-E022-4D96-91F1-ED37F1F923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6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Growing older</a:t>
            </a:r>
          </a:p>
          <a:p>
            <a:r>
              <a:rPr lang="en-US" dirty="0"/>
              <a:t>Decreasing number in the work force</a:t>
            </a:r>
          </a:p>
          <a:p>
            <a:r>
              <a:rPr lang="en-US" dirty="0"/>
              <a:t>Decreasing Tax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6C588-E022-4D96-91F1-ED37F1F923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0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0F6C588-E022-4D96-91F1-ED37F1F9235A}" type="slidenum">
              <a:rPr lang="en-US">
                <a:solidFill>
                  <a:prstClr val="black"/>
                </a:solidFill>
              </a:rPr>
              <a:pPr defTabSz="474739"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7/11/2018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Try this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8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3429000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1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83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4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7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8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4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7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7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8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7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6634A0-9B99-4C61-B33C-BCA2F872A507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5A967A-62B6-4F9A-AB11-8A59491247B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1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mailto:jgittemeier@ardc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belden@ardc.org" TargetMode="External"/><Relationship Id="rId5" Type="http://schemas.openxmlformats.org/officeDocument/2006/relationships/hyperlink" Target="mailto:mhenholz@ardc.or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2C0B2E1-0268-42EC-ABD3-94F81A05BC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2256B4-48EA-40FC-BBC0-AA1EE6E008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44BCCA-102D-4A9D-B1E4-2450CAF0B05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FBDCECDC-EEE3-4128-AA5E-82A8C08796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60EDE0-989C-4E16-AF94-F652294D82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F3985C0-E548-44D2-B30E-F3E42DADE1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128C5-2429-4D80-BA06-C91A47136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548640"/>
            <a:ext cx="6050281" cy="3714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2004CD-4DC8-4759-B4B2-CBAE84474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006" y="4255347"/>
            <a:ext cx="1348483" cy="1348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5A1406-B158-42F0-A96D-488697D55200}"/>
              </a:ext>
            </a:extLst>
          </p:cNvPr>
          <p:cNvSpPr txBox="1"/>
          <p:nvPr/>
        </p:nvSpPr>
        <p:spPr>
          <a:xfrm>
            <a:off x="640080" y="5369004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Minnesota MPO Conference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August 28,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6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86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FB7405"/>
                </a:solidFill>
              </a:rPr>
              <a:t>We Have Limited Traffic Congestion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endParaRPr lang="en-US" sz="4000" b="1" dirty="0"/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3600" b="1" dirty="0">
                <a:solidFill>
                  <a:srgbClr val="005DAA"/>
                </a:solidFill>
              </a:rPr>
              <a:t>Majority of roads operate well below capacity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endParaRPr lang="en-US" sz="3600" b="1" dirty="0">
              <a:solidFill>
                <a:srgbClr val="005DAA"/>
              </a:solidFill>
            </a:endParaRP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3600" b="1" dirty="0">
                <a:solidFill>
                  <a:srgbClr val="005DAA"/>
                </a:solidFill>
              </a:rPr>
              <a:t>Congestion on a few corridors &amp; intersections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endParaRPr lang="en-US" sz="3600" b="1" dirty="0">
              <a:solidFill>
                <a:srgbClr val="005DAA"/>
              </a:solidFill>
            </a:endParaRP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3600" b="1" dirty="0">
                <a:solidFill>
                  <a:srgbClr val="005DAA"/>
                </a:solidFill>
              </a:rPr>
              <a:t>Some congestion during peak hours &amp; events</a:t>
            </a: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7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98DC-9084-4F50-A7A6-A6708EC16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26" y="1371600"/>
            <a:ext cx="6752748" cy="490249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525BBE-AA1C-406D-9CFE-DF36EAAEBB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81001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5DAA"/>
                </a:solidFill>
                <a:latin typeface="+mn-lt"/>
              </a:rPr>
              <a:t>Population Not Growing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7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25BBE-AA1C-406D-9CFE-DF36EAAEBB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81001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5DAA"/>
                </a:solidFill>
                <a:latin typeface="+mn-lt"/>
              </a:rPr>
              <a:t>Aging Population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C0C4D8-2C3A-4BE1-A14A-4595677DA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74" y="1352975"/>
            <a:ext cx="8390251" cy="49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762000"/>
            <a:ext cx="8839199" cy="548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000" b="1" dirty="0">
                <a:solidFill>
                  <a:srgbClr val="FB7405"/>
                </a:solidFill>
              </a:rPr>
              <a:t>Poverty is a Real Issue &amp; Concern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endParaRPr lang="en-US" sz="4000" b="1" dirty="0"/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8000" b="1" dirty="0">
                <a:solidFill>
                  <a:srgbClr val="005DAA"/>
                </a:solidFill>
              </a:rPr>
              <a:t>18%</a:t>
            </a:r>
            <a:r>
              <a:rPr lang="en-US" sz="4400" b="1" dirty="0">
                <a:solidFill>
                  <a:srgbClr val="005DAA"/>
                </a:solidFill>
              </a:rPr>
              <a:t> of the total MIC area population is below poverty</a:t>
            </a:r>
          </a:p>
          <a:p>
            <a:pPr marL="457200" indent="-231775">
              <a:spcBef>
                <a:spcPts val="24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31775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4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9665" y="587477"/>
            <a:ext cx="9144000" cy="855662"/>
          </a:xfrm>
        </p:spPr>
        <p:txBody>
          <a:bodyPr anchor="ctr">
            <a:normAutofit/>
          </a:bodyPr>
          <a:lstStyle/>
          <a:p>
            <a:pPr algn="ctr"/>
            <a:r>
              <a:rPr lang="en-US" sz="4200" b="1" dirty="0">
                <a:solidFill>
                  <a:srgbClr val="005DAA"/>
                </a:solidFill>
                <a:latin typeface="+mn-lt"/>
              </a:rPr>
              <a:t>Summary – The Issues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187BD-2832-484F-9143-3598007D39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76400"/>
            <a:ext cx="9144000" cy="4572000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Decreasing Tax Base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Sustainable Funding Problem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Likely Shift in Transportation Needs &amp;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200" dirty="0">
                <a:latin typeface="+mn-lt"/>
              </a:rPr>
              <a:t>Bottom 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43987" y="1981200"/>
            <a:ext cx="7157013" cy="4191000"/>
          </a:xfrm>
          <a:noFill/>
        </p:spPr>
        <p:txBody>
          <a:bodyPr>
            <a:normAutofit/>
          </a:bodyPr>
          <a:lstStyle/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005DAA"/>
                </a:solidFill>
              </a:rPr>
              <a:t>There are many needs &amp; wants, but limited resources.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endParaRPr lang="en-US" sz="4400" b="1" dirty="0"/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005DAA"/>
                </a:solidFill>
              </a:rPr>
              <a:t>We must make wise, sustainable choices.</a:t>
            </a:r>
          </a:p>
          <a:p>
            <a:pPr marL="457200" indent="-231775">
              <a:spcBef>
                <a:spcPts val="24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31775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3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CFB61-C7B9-4863-BD5F-E0DD3E692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87640" cy="3566160"/>
          </a:xfrm>
        </p:spPr>
        <p:txBody>
          <a:bodyPr/>
          <a:lstStyle/>
          <a:p>
            <a:pPr algn="ctr"/>
            <a:r>
              <a:rPr lang="en-US" dirty="0"/>
              <a:t>A New Direction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09751D-B1EF-41C0-99E3-360CB4585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05A6A40-823A-45D5-83C4-9375B2965185}"/>
              </a:ext>
            </a:extLst>
          </p:cNvPr>
          <p:cNvSpPr txBox="1">
            <a:spLocks/>
          </p:cNvSpPr>
          <p:nvPr/>
        </p:nvSpPr>
        <p:spPr>
          <a:xfrm>
            <a:off x="3733800" y="1524000"/>
            <a:ext cx="5410200" cy="4717312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5DAA"/>
                </a:solidFill>
              </a:rPr>
              <a:t>Largely framed by: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1200" b="1" dirty="0">
                <a:solidFill>
                  <a:srgbClr val="005DAA"/>
                </a:solidFill>
              </a:rPr>
              <a:t> 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5DAA"/>
                </a:solidFill>
              </a:rPr>
              <a:t>Mode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5DAA"/>
                </a:solidFill>
              </a:rPr>
              <a:t>&amp;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5DAA"/>
                </a:solidFill>
              </a:rPr>
              <a:t>Federal Planning Factors (23 CFR 450.306(b))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33F7808-87BD-44D9-8C0C-911750AD0B5D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144000" cy="84528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4400" b="1" dirty="0">
                <a:solidFill>
                  <a:schemeClr val="tx1"/>
                </a:solidFill>
              </a:rPr>
              <a:t>Previous LRTP Framework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BC7F65-AF05-48E6-BE64-C9A197A2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95400"/>
            <a:ext cx="3311869" cy="426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668221-5B47-493B-BC97-1D7A2ED42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78" y="2076464"/>
            <a:ext cx="3294322" cy="42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45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b="1" dirty="0">
                <a:latin typeface="+mn-lt"/>
              </a:rPr>
              <a:t>New LRTP Framework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7924799" cy="4191000"/>
          </a:xfrm>
          <a:noFill/>
        </p:spPr>
        <p:txBody>
          <a:bodyPr>
            <a:normAutofit/>
          </a:bodyPr>
          <a:lstStyle/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endParaRPr lang="en-US" sz="4400" b="1" dirty="0">
              <a:solidFill>
                <a:srgbClr val="005DAA"/>
              </a:solidFill>
            </a:endParaRP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005DAA"/>
                </a:solidFill>
              </a:rPr>
              <a:t>More Integrated, Holistic View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endParaRPr lang="en-US" sz="4400" b="1" dirty="0"/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005DAA"/>
                </a:solidFill>
              </a:rPr>
              <a:t>Big Picture</a:t>
            </a:r>
            <a:endParaRPr lang="en-US" sz="2600" b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200" dirty="0">
                <a:latin typeface="+mn-lt"/>
              </a:rPr>
              <a:t>Bottom 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43987" y="1981200"/>
            <a:ext cx="7157013" cy="4191000"/>
          </a:xfrm>
          <a:noFill/>
        </p:spPr>
        <p:txBody>
          <a:bodyPr>
            <a:normAutofit/>
          </a:bodyPr>
          <a:lstStyle/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005DAA"/>
                </a:solidFill>
              </a:rPr>
              <a:t>There are many needs &amp; wants, but limited resources.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endParaRPr lang="en-US" sz="4400" b="1" dirty="0"/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005DAA"/>
                </a:solidFill>
              </a:rPr>
              <a:t>We must make wise, sustainable choices.</a:t>
            </a:r>
          </a:p>
          <a:p>
            <a:pPr marL="457200" indent="-231775">
              <a:spcBef>
                <a:spcPts val="24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31775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7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2C0B2E1-0268-42EC-ABD3-94F81A05BC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2256B4-48EA-40FC-BBC0-AA1EE6E008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60EDE0-989C-4E16-AF94-F652294D82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F3985C0-E548-44D2-B30E-F3E42DADE1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004CD-4DC8-4759-B4B2-CBAE84474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006" y="4255347"/>
            <a:ext cx="1348483" cy="1348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5A1406-B158-42F0-A96D-488697D55200}"/>
              </a:ext>
            </a:extLst>
          </p:cNvPr>
          <p:cNvSpPr txBox="1"/>
          <p:nvPr/>
        </p:nvSpPr>
        <p:spPr>
          <a:xfrm>
            <a:off x="640080" y="5369004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Minnesota MPO Conference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August 28,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20" y="1157875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5DAA"/>
                </a:solidFill>
              </a:rPr>
              <a:t>A New Framework for the MIC’s Long Range Transportation Plan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9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99373FF-C78A-430B-A246-6048999CE9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F76955-21E0-4116-A6AA-19DB89B503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9B2863-A1A5-4050-8DE8-9BC0AD47F4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69" y="490212"/>
            <a:ext cx="8462630" cy="8869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C692C"/>
                </a:solidFill>
              </a:rPr>
              <a:t>Sustainable?</a:t>
            </a:r>
            <a:r>
              <a:rPr lang="en-US" dirty="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 txBox="1">
            <a:spLocks/>
          </p:cNvSpPr>
          <p:nvPr/>
        </p:nvSpPr>
        <p:spPr>
          <a:xfrm>
            <a:off x="300368" y="1905000"/>
            <a:ext cx="8462631" cy="4257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endParaRPr lang="en-US" sz="2400" b="1" dirty="0"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en-US" sz="3200" b="1" dirty="0">
                <a:latin typeface="+mn-lt"/>
              </a:rPr>
              <a:t>Financially</a:t>
            </a:r>
          </a:p>
          <a:p>
            <a:pPr algn="ctr">
              <a:spcAft>
                <a:spcPts val="1200"/>
              </a:spcAft>
            </a:pPr>
            <a:endParaRPr lang="en-US" sz="3200" b="1" dirty="0"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en-US" sz="3200" b="1" dirty="0">
                <a:latin typeface="+mn-lt"/>
              </a:rPr>
              <a:t>Socially</a:t>
            </a:r>
          </a:p>
          <a:p>
            <a:pPr algn="ctr">
              <a:spcAft>
                <a:spcPts val="1200"/>
              </a:spcAft>
            </a:pPr>
            <a:endParaRPr lang="en-US" sz="3200" b="1" dirty="0"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en-US" sz="3200" b="1" dirty="0">
                <a:latin typeface="+mn-lt"/>
              </a:rPr>
              <a:t>Environmentally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8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99373FF-C78A-430B-A246-6048999CE9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F76955-21E0-4116-A6AA-19DB89B503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9B2863-A1A5-4050-8DE8-9BC0AD47F4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69" y="490212"/>
            <a:ext cx="8462630" cy="12623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C692C"/>
                </a:solidFill>
              </a:rPr>
              <a:t>What does a sustainable transportation system look like?</a:t>
            </a:r>
            <a:r>
              <a:rPr lang="en-US" dirty="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 txBox="1">
            <a:spLocks/>
          </p:cNvSpPr>
          <p:nvPr/>
        </p:nvSpPr>
        <p:spPr>
          <a:xfrm>
            <a:off x="300368" y="1905000"/>
            <a:ext cx="8462631" cy="4257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endParaRPr lang="en-US" sz="2400" b="1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pPr algn="ctr"/>
            <a:r>
              <a:rPr lang="en-US" sz="2400" b="1" dirty="0">
                <a:latin typeface="+mn-lt"/>
              </a:rPr>
              <a:t>Considers &amp; Works for Everyone</a:t>
            </a:r>
          </a:p>
          <a:p>
            <a:pPr algn="ctr"/>
            <a:r>
              <a:rPr lang="en-US" sz="2400" b="1" dirty="0">
                <a:latin typeface="+mn-lt"/>
              </a:rPr>
              <a:t>Is Affordable</a:t>
            </a:r>
          </a:p>
          <a:p>
            <a:pPr algn="ctr"/>
            <a:r>
              <a:rPr lang="en-US" sz="2400" b="1" dirty="0">
                <a:latin typeface="+mn-lt"/>
              </a:rPr>
              <a:t>Has a Reliable Funding Source</a:t>
            </a:r>
          </a:p>
          <a:p>
            <a:pPr algn="ctr"/>
            <a:r>
              <a:rPr lang="en-US" sz="2400" b="1" dirty="0">
                <a:latin typeface="+mn-lt"/>
              </a:rPr>
              <a:t>Right Size – Not Overbuilt</a:t>
            </a:r>
          </a:p>
          <a:p>
            <a:pPr algn="ctr"/>
            <a:r>
              <a:rPr lang="en-US" sz="2400" b="1" dirty="0">
                <a:latin typeface="+mn-lt"/>
              </a:rPr>
              <a:t>Creates Wealth</a:t>
            </a:r>
          </a:p>
          <a:p>
            <a:pPr algn="ctr"/>
            <a:r>
              <a:rPr lang="en-US" sz="2400" b="1" dirty="0">
                <a:latin typeface="+mn-lt"/>
              </a:rPr>
              <a:t>Supports Economic Vitality</a:t>
            </a:r>
          </a:p>
          <a:p>
            <a:pPr algn="ctr"/>
            <a:r>
              <a:rPr lang="en-US" sz="2400" b="1" dirty="0">
                <a:latin typeface="+mn-lt"/>
              </a:rPr>
              <a:t>Safe</a:t>
            </a:r>
          </a:p>
          <a:p>
            <a:pPr algn="ctr"/>
            <a:r>
              <a:rPr lang="en-US" sz="2400" b="1" dirty="0">
                <a:latin typeface="+mn-lt"/>
              </a:rPr>
              <a:t>No Environmental Problems</a:t>
            </a:r>
          </a:p>
          <a:p>
            <a:pPr algn="ctr"/>
            <a:r>
              <a:rPr lang="en-US" sz="2400" b="1" dirty="0">
                <a:latin typeface="+mn-lt"/>
              </a:rPr>
              <a:t>Supports Livable Neighborhoods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1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99373FF-C78A-430B-A246-6048999CE9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F76955-21E0-4116-A6AA-19DB89B503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9B2863-A1A5-4050-8DE8-9BC0AD47F4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" y="490212"/>
            <a:ext cx="9143988" cy="8869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97EC6"/>
                </a:solidFill>
              </a:rPr>
              <a:t>Planning Perspectives</a:t>
            </a:r>
            <a:r>
              <a:rPr lang="en-US" dirty="0">
                <a:solidFill>
                  <a:srgbClr val="197EC6"/>
                </a:solidFill>
              </a:rPr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 txBox="1">
            <a:spLocks/>
          </p:cNvSpPr>
          <p:nvPr/>
        </p:nvSpPr>
        <p:spPr>
          <a:xfrm>
            <a:off x="3000601" y="2160575"/>
            <a:ext cx="3142808" cy="443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C692C"/>
                </a:solidFill>
                <a:latin typeface="+mn-lt"/>
              </a:rPr>
              <a:t>Moving People &amp; Goods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 txBox="1">
            <a:spLocks/>
          </p:cNvSpPr>
          <p:nvPr/>
        </p:nvSpPr>
        <p:spPr>
          <a:xfrm>
            <a:off x="2710416" y="2951626"/>
            <a:ext cx="3733800" cy="413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C692C"/>
                </a:solidFill>
                <a:latin typeface="+mn-lt"/>
              </a:rPr>
              <a:t>Supporting Economic Vitality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 txBox="1">
            <a:spLocks/>
          </p:cNvSpPr>
          <p:nvPr/>
        </p:nvSpPr>
        <p:spPr>
          <a:xfrm>
            <a:off x="1143000" y="4502978"/>
            <a:ext cx="6858000" cy="443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C692C"/>
                </a:solidFill>
                <a:latin typeface="+mn-lt"/>
              </a:rPr>
              <a:t>Protecting the Environment &amp; Promoting Public Health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 txBox="1">
            <a:spLocks/>
          </p:cNvSpPr>
          <p:nvPr/>
        </p:nvSpPr>
        <p:spPr>
          <a:xfrm>
            <a:off x="3429000" y="5294029"/>
            <a:ext cx="2286000" cy="443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C692C"/>
                </a:solidFill>
                <a:latin typeface="+mn-lt"/>
              </a:rPr>
              <a:t>Improving Safety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 txBox="1">
            <a:spLocks/>
          </p:cNvSpPr>
          <p:nvPr/>
        </p:nvSpPr>
        <p:spPr>
          <a:xfrm>
            <a:off x="1943100" y="3711927"/>
            <a:ext cx="5257800" cy="443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C692C"/>
                </a:solidFill>
                <a:latin typeface="+mn-lt"/>
              </a:rPr>
              <a:t>Creating Livable &amp; Equitable Communities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2" y="578555"/>
            <a:ext cx="7727255" cy="57018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6748" y="1"/>
            <a:ext cx="9160747" cy="762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B7405"/>
                </a:solidFill>
                <a:latin typeface="+mn-lt"/>
              </a:rPr>
              <a:t>Balance Is Desired</a:t>
            </a:r>
          </a:p>
        </p:txBody>
      </p:sp>
    </p:spTree>
    <p:extLst>
      <p:ext uri="{BB962C8B-B14F-4D97-AF65-F5344CB8AC3E}">
        <p14:creationId xmlns:p14="http://schemas.microsoft.com/office/powerpoint/2010/main" val="1143582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200" b="1" dirty="0">
                <a:solidFill>
                  <a:srgbClr val="005DAA"/>
                </a:solidFill>
                <a:latin typeface="+mn-lt"/>
              </a:rPr>
              <a:t>Plan Goals</a:t>
            </a:r>
            <a:br>
              <a:rPr lang="en-US" sz="4200" b="1" dirty="0">
                <a:solidFill>
                  <a:srgbClr val="005DAA"/>
                </a:solidFill>
                <a:latin typeface="+mn-lt"/>
              </a:rPr>
            </a:br>
            <a:r>
              <a:rPr lang="en-US" sz="4200" dirty="0">
                <a:solidFill>
                  <a:srgbClr val="FB7405"/>
                </a:solidFill>
                <a:latin typeface="+mn-lt"/>
              </a:rPr>
              <a:t>Based on 5 Planning Perspectives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187BD-2832-484F-9143-3598007D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343400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114300" indent="0" algn="ctr">
              <a:buClrTx/>
              <a:buNone/>
            </a:pPr>
            <a:r>
              <a:rPr lang="en-US" sz="3600" b="1" dirty="0">
                <a:solidFill>
                  <a:schemeClr val="tx1"/>
                </a:solidFill>
              </a:rPr>
              <a:t>Health of People &amp; the Environment</a:t>
            </a:r>
          </a:p>
          <a:p>
            <a:pPr marL="114300" indent="0" algn="ctr">
              <a:buClrTx/>
              <a:buNone/>
            </a:pPr>
            <a:r>
              <a:rPr lang="en-US" sz="3600" b="1" dirty="0">
                <a:solidFill>
                  <a:schemeClr val="tx1"/>
                </a:solidFill>
              </a:rPr>
              <a:t>Livable Communities &amp; Equity</a:t>
            </a:r>
          </a:p>
          <a:p>
            <a:pPr marL="114300" indent="0" algn="ctr">
              <a:buClrTx/>
              <a:buNone/>
            </a:pPr>
            <a:r>
              <a:rPr lang="en-US" sz="3600" b="1" dirty="0">
                <a:solidFill>
                  <a:schemeClr val="tx1"/>
                </a:solidFill>
              </a:rPr>
              <a:t>Safety</a:t>
            </a:r>
          </a:p>
          <a:p>
            <a:pPr marL="114300" indent="0" algn="ctr">
              <a:buClrTx/>
              <a:buNone/>
            </a:pPr>
            <a:r>
              <a:rPr lang="en-US" sz="3600" b="1" dirty="0">
                <a:solidFill>
                  <a:schemeClr val="tx1"/>
                </a:solidFill>
              </a:rPr>
              <a:t>Moving People &amp; Goods</a:t>
            </a:r>
          </a:p>
          <a:p>
            <a:pPr marL="114300" indent="0" algn="ctr">
              <a:buClrTx/>
              <a:buNone/>
            </a:pPr>
            <a:r>
              <a:rPr lang="en-US" sz="3600" b="1" dirty="0">
                <a:solidFill>
                  <a:schemeClr val="tx1"/>
                </a:solidFill>
              </a:rPr>
              <a:t>Economic Vitality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05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8983"/>
            <a:ext cx="9144000" cy="757691"/>
          </a:xfrm>
        </p:spPr>
        <p:txBody>
          <a:bodyPr anchor="ctr">
            <a:normAutofit/>
          </a:bodyPr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+mn-lt"/>
              </a:rPr>
              <a:t>Plan Goals</a:t>
            </a:r>
            <a:endParaRPr lang="en-US" sz="4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576FF4-2B1C-4771-BDEC-07C77912056C}"/>
              </a:ext>
            </a:extLst>
          </p:cNvPr>
          <p:cNvSpPr txBox="1"/>
          <p:nvPr/>
        </p:nvSpPr>
        <p:spPr>
          <a:xfrm>
            <a:off x="38100" y="1278430"/>
            <a:ext cx="1752600" cy="4876799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Goal 1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Promote public health and energy conservation, and protect and enhance the environment through responsible Duluth-Superior area transportation system policies and design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(3 Objectives)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91392-2905-42A9-ACBE-CE444AA3EDCA}"/>
              </a:ext>
            </a:extLst>
          </p:cNvPr>
          <p:cNvSpPr txBox="1"/>
          <p:nvPr/>
        </p:nvSpPr>
        <p:spPr>
          <a:xfrm>
            <a:off x="1866900" y="1278431"/>
            <a:ext cx="1752600" cy="4876800"/>
          </a:xfrm>
          <a:prstGeom prst="rect">
            <a:avLst/>
          </a:prstGeom>
          <a:solidFill>
            <a:srgbClr val="FB7405"/>
          </a:solidFill>
          <a:ln>
            <a:solidFill>
              <a:srgbClr val="FB7405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Goal 2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Ensure the Duluth-Superior area transportation system supports the development and maintenance of a safe, healthy, and connected community that provides opportunities and choices for people of all ages, incomes, and abilities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(6 Objectives)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28FBD-64EC-4B6B-8603-4E169D139ACD}"/>
              </a:ext>
            </a:extLst>
          </p:cNvPr>
          <p:cNvSpPr txBox="1"/>
          <p:nvPr/>
        </p:nvSpPr>
        <p:spPr>
          <a:xfrm>
            <a:off x="3695700" y="1278431"/>
            <a:ext cx="1752600" cy="48768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Goal 3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Ensure the safety and security of the Duluth-Superior area transportation system for all users and modes, including being prepared to handle emergencies and disasters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(6 Objectives)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D8FD61-D6C7-4F57-9B4D-01F05F45AA8C}"/>
              </a:ext>
            </a:extLst>
          </p:cNvPr>
          <p:cNvSpPr txBox="1"/>
          <p:nvPr/>
        </p:nvSpPr>
        <p:spPr>
          <a:xfrm>
            <a:off x="5524500" y="1278431"/>
            <a:ext cx="1752600" cy="4876800"/>
          </a:xfrm>
          <a:prstGeom prst="rect">
            <a:avLst/>
          </a:prstGeom>
          <a:solidFill>
            <a:srgbClr val="FB7405"/>
          </a:solidFill>
          <a:ln>
            <a:solidFill>
              <a:srgbClr val="FB7405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Goal 4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Ensure the Duluth-Superior area transportation system is an integrated multimodal network that supports people and goods getting to where they need to go in an efficient manner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(6 Objectives)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22373-E14D-44E6-B1FD-7098B91AA020}"/>
              </a:ext>
            </a:extLst>
          </p:cNvPr>
          <p:cNvSpPr txBox="1"/>
          <p:nvPr/>
        </p:nvSpPr>
        <p:spPr>
          <a:xfrm>
            <a:off x="7353300" y="1278431"/>
            <a:ext cx="1752600" cy="48768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Goal 5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Develop and maintain the Duluth-Superior area transportation system to support economic productivity and competitiveness, including tourism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(6 Objectives)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11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05A6A40-823A-45D5-83C4-9375B2965185}"/>
              </a:ext>
            </a:extLst>
          </p:cNvPr>
          <p:cNvSpPr txBox="1">
            <a:spLocks/>
          </p:cNvSpPr>
          <p:nvPr/>
        </p:nvSpPr>
        <p:spPr>
          <a:xfrm>
            <a:off x="3733800" y="1524000"/>
            <a:ext cx="5410200" cy="3944036"/>
          </a:xfrm>
          <a:prstGeom prst="rect">
            <a:avLst/>
          </a:prstGeom>
          <a:noFill/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5DAA"/>
                </a:solidFill>
              </a:rPr>
              <a:t>Framed by: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1200" b="1" dirty="0">
                <a:solidFill>
                  <a:srgbClr val="005DAA"/>
                </a:solidFill>
              </a:rPr>
              <a:t> 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5DAA"/>
                </a:solidFill>
              </a:rPr>
              <a:t>5 Planning Perspectives/Goals </a:t>
            </a:r>
            <a:r>
              <a:rPr lang="en-US" sz="2400" b="1" dirty="0">
                <a:solidFill>
                  <a:srgbClr val="005DAA"/>
                </a:solidFill>
              </a:rPr>
              <a:t>(that meet the Federal Planning Factors)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5DAA"/>
                </a:solidFill>
              </a:rPr>
              <a:t>&amp;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5DAA"/>
                </a:solidFill>
              </a:rPr>
              <a:t>A Continuous Implementation Strategy Approach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33F7808-87BD-44D9-8C0C-911750AD0B5D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144000" cy="84528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 algn="ctr">
              <a:spcBef>
                <a:spcPts val="240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en-US" sz="4400" b="1" dirty="0">
                <a:solidFill>
                  <a:schemeClr val="tx1"/>
                </a:solidFill>
              </a:rPr>
              <a:t>New LRTP Framework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ACDCB-5A1D-4B8D-9F20-E3513CD89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0"/>
            <a:ext cx="3311870" cy="4267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BABC05-83AE-4F34-B6E2-4D55C268E454}"/>
              </a:ext>
            </a:extLst>
          </p:cNvPr>
          <p:cNvSpPr txBox="1"/>
          <p:nvPr/>
        </p:nvSpPr>
        <p:spPr>
          <a:xfrm>
            <a:off x="27791" y="5689548"/>
            <a:ext cx="91162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C692C"/>
                </a:solidFill>
              </a:rPr>
              <a:t>All Based on More Direct Public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39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99373FF-C78A-430B-A246-6048999CE9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F76955-21E0-4116-A6AA-19DB89B503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9B2863-A1A5-4050-8DE8-9BC0AD47F4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69" y="490212"/>
            <a:ext cx="8462630" cy="9575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C692C"/>
                </a:solidFill>
                <a:latin typeface="+mn-lt"/>
              </a:rPr>
              <a:t>Increased Public Input &amp; Involvement</a:t>
            </a:r>
            <a:endParaRPr lang="en-US" dirty="0"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EA196-0025-4CB3-B2BC-CE56E782A3EB}"/>
              </a:ext>
            </a:extLst>
          </p:cNvPr>
          <p:cNvSpPr txBox="1">
            <a:spLocks/>
          </p:cNvSpPr>
          <p:nvPr/>
        </p:nvSpPr>
        <p:spPr>
          <a:xfrm>
            <a:off x="300368" y="1905000"/>
            <a:ext cx="8462631" cy="4257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5DAA"/>
                </a:solidFill>
                <a:latin typeface="+mn-lt"/>
              </a:rPr>
              <a:t>72 public engagements to date (committee and board meetings, consultations, stakeholder meetings, open houses, public events)</a:t>
            </a:r>
          </a:p>
          <a:p>
            <a:endParaRPr lang="en-US" sz="2400" b="1" dirty="0">
              <a:solidFill>
                <a:srgbClr val="005DAA"/>
              </a:solidFill>
              <a:latin typeface="+mn-lt"/>
            </a:endParaRPr>
          </a:p>
          <a:p>
            <a:r>
              <a:rPr lang="en-US" sz="2400" b="1" dirty="0">
                <a:solidFill>
                  <a:srgbClr val="005DAA"/>
                </a:solidFill>
                <a:latin typeface="+mn-lt"/>
              </a:rPr>
              <a:t>262 comments from stakeholder meetings and consultations</a:t>
            </a:r>
          </a:p>
          <a:p>
            <a:endParaRPr lang="en-US" sz="2400" b="1" dirty="0">
              <a:solidFill>
                <a:srgbClr val="005DAA"/>
              </a:solidFill>
              <a:latin typeface="+mn-lt"/>
            </a:endParaRPr>
          </a:p>
          <a:p>
            <a:r>
              <a:rPr lang="en-US" sz="2400" b="1" dirty="0">
                <a:solidFill>
                  <a:srgbClr val="005DAA"/>
                </a:solidFill>
                <a:latin typeface="+mn-lt"/>
              </a:rPr>
              <a:t>Nearly 1600 responses to the dot surveys</a:t>
            </a:r>
          </a:p>
          <a:p>
            <a:endParaRPr lang="en-US" sz="2400" b="1" dirty="0">
              <a:solidFill>
                <a:srgbClr val="005DAA"/>
              </a:solidFill>
              <a:latin typeface="+mn-lt"/>
            </a:endParaRPr>
          </a:p>
          <a:p>
            <a:r>
              <a:rPr lang="en-US" sz="2400" b="1" dirty="0">
                <a:solidFill>
                  <a:srgbClr val="005DAA"/>
                </a:solidFill>
                <a:latin typeface="+mn-lt"/>
              </a:rPr>
              <a:t>542 participants in </a:t>
            </a:r>
            <a:r>
              <a:rPr lang="en-US" sz="2400" b="1" dirty="0" err="1">
                <a:solidFill>
                  <a:srgbClr val="005DAA"/>
                </a:solidFill>
                <a:latin typeface="+mn-lt"/>
              </a:rPr>
              <a:t>MetroQuest</a:t>
            </a:r>
            <a:r>
              <a:rPr lang="en-US" sz="2400" b="1" dirty="0">
                <a:solidFill>
                  <a:srgbClr val="005DAA"/>
                </a:solidFill>
                <a:latin typeface="+mn-lt"/>
              </a:rPr>
              <a:t> phase 1</a:t>
            </a:r>
          </a:p>
          <a:p>
            <a:r>
              <a:rPr lang="en-US" sz="2400" b="1" dirty="0">
                <a:solidFill>
                  <a:srgbClr val="005DAA"/>
                </a:solidFill>
                <a:latin typeface="+mn-lt"/>
              </a:rPr>
              <a:t>275 participants in </a:t>
            </a:r>
            <a:r>
              <a:rPr lang="en-US" sz="2400" b="1" dirty="0" err="1">
                <a:solidFill>
                  <a:srgbClr val="005DAA"/>
                </a:solidFill>
                <a:latin typeface="+mn-lt"/>
              </a:rPr>
              <a:t>MetroQuest</a:t>
            </a:r>
            <a:r>
              <a:rPr lang="en-US" sz="2400" b="1" dirty="0">
                <a:solidFill>
                  <a:srgbClr val="005DAA"/>
                </a:solidFill>
                <a:latin typeface="+mn-lt"/>
              </a:rPr>
              <a:t> phase 2</a:t>
            </a:r>
          </a:p>
          <a:p>
            <a:r>
              <a:rPr lang="en-US" sz="2400" b="1" dirty="0">
                <a:solidFill>
                  <a:srgbClr val="005DAA"/>
                </a:solidFill>
                <a:latin typeface="+mn-lt"/>
              </a:rPr>
              <a:t>299 open comments from MQ phase 1 page 3</a:t>
            </a:r>
          </a:p>
          <a:p>
            <a:r>
              <a:rPr lang="en-US" sz="2400" b="1" dirty="0">
                <a:solidFill>
                  <a:srgbClr val="005DAA"/>
                </a:solidFill>
                <a:latin typeface="+mn-lt"/>
              </a:rPr>
              <a:t>909 markers and 623 comments on the MQ phase 1 interactive map</a:t>
            </a:r>
          </a:p>
          <a:p>
            <a:pPr algn="ctr"/>
            <a:endParaRPr lang="en-US" sz="24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b="1" dirty="0">
                <a:latin typeface="+mn-lt"/>
              </a:rPr>
              <a:t>New LRTP Framework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7924799" cy="4191000"/>
          </a:xfrm>
          <a:noFill/>
        </p:spPr>
        <p:txBody>
          <a:bodyPr>
            <a:normAutofit/>
          </a:bodyPr>
          <a:lstStyle/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005DAA"/>
                </a:solidFill>
              </a:rPr>
              <a:t>Achieve a holistic balance of transportation-related planning factors beyond just safety and efficient movement of vehicles.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06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b="1" dirty="0">
                <a:latin typeface="+mn-lt"/>
              </a:rPr>
              <a:t>New LRTP Framework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7924799" cy="4191000"/>
          </a:xfrm>
          <a:noFill/>
        </p:spPr>
        <p:txBody>
          <a:bodyPr>
            <a:normAutofit lnSpcReduction="10000"/>
          </a:bodyPr>
          <a:lstStyle/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005DAA"/>
                </a:solidFill>
              </a:rPr>
              <a:t>Greater emphasis on sustainability in the development and maintenance of our transportation system – with the ultimate goal of a fully sustainable transportation system.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8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200" dirty="0">
                <a:solidFill>
                  <a:srgbClr val="005DAA"/>
                </a:solidFill>
                <a:latin typeface="+mn-lt"/>
              </a:rPr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187BD-2832-484F-9143-3598007D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191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Brief Background</a:t>
            </a:r>
          </a:p>
          <a:p>
            <a:pPr marL="11430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Key Current Conditions</a:t>
            </a:r>
          </a:p>
          <a:p>
            <a:pPr marL="11430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A New Direction</a:t>
            </a:r>
          </a:p>
          <a:p>
            <a:pPr marL="11430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Moving Forward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6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b="1" dirty="0">
                <a:latin typeface="+mn-lt"/>
              </a:rPr>
              <a:t>New LRTP Framework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7924799" cy="4191000"/>
          </a:xfrm>
          <a:noFill/>
        </p:spPr>
        <p:txBody>
          <a:bodyPr>
            <a:normAutofit/>
          </a:bodyPr>
          <a:lstStyle/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005DAA"/>
                </a:solidFill>
              </a:rPr>
              <a:t>Development of an ongoing, incremental implementation strategy – that includes an annual evaluation of progress towards meeting the plan’s goals &amp; objectives.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b="1" dirty="0">
                <a:latin typeface="+mn-lt"/>
              </a:rPr>
              <a:t>New LRTP Framework 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7924799" cy="4191000"/>
          </a:xfrm>
          <a:noFill/>
        </p:spPr>
        <p:txBody>
          <a:bodyPr>
            <a:normAutofit/>
          </a:bodyPr>
          <a:lstStyle/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005DAA"/>
                </a:solidFill>
              </a:rPr>
              <a:t>Adopted performance measures are incorporated.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CFB61-C7B9-4863-BD5F-E0DD3E692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87640" cy="3566160"/>
          </a:xfrm>
        </p:spPr>
        <p:txBody>
          <a:bodyPr/>
          <a:lstStyle/>
          <a:p>
            <a:pPr algn="ctr"/>
            <a:r>
              <a:rPr lang="en-US" dirty="0"/>
              <a:t>Moving Forward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09751D-B1EF-41C0-99E3-360CB4585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7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B2B8762-61F0-4F1B-9364-D633EE9D6A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7675C8-1328-460C-9EBF-6B446B67EA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4EE78B-AF71-4195-A01B-F1165D9233B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AD83CFE-1CA3-4832-A4B9-C48CD1347C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98641C-7F74-435D-996F-A4387A3C3C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E51241-AA8B-4B82-9C59-6738DB8567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30C0F6-C8DF-4539-B30C-8105DB618C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C3FE6-DCCA-479E-9C34-356313183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2" y="1460943"/>
            <a:ext cx="3291163" cy="2074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A84EB4-9AA5-433F-A193-42E5BC611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343400"/>
            <a:ext cx="1046889" cy="1046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07E1BF-3A22-4719-8D8F-CA7E62F4C369}"/>
              </a:ext>
            </a:extLst>
          </p:cNvPr>
          <p:cNvSpPr txBox="1"/>
          <p:nvPr/>
        </p:nvSpPr>
        <p:spPr>
          <a:xfrm>
            <a:off x="724589" y="21291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Comments? Questions?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DFF68A-0E11-4D8B-B53D-1FAE142714CC}"/>
              </a:ext>
            </a:extLst>
          </p:cNvPr>
          <p:cNvSpPr txBox="1"/>
          <p:nvPr/>
        </p:nvSpPr>
        <p:spPr>
          <a:xfrm>
            <a:off x="4596002" y="5486400"/>
            <a:ext cx="39079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dsmic.org/planning/long-range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07A58-155D-47FC-90B2-35FBA36BF6A1}"/>
              </a:ext>
            </a:extLst>
          </p:cNvPr>
          <p:cNvSpPr txBox="1"/>
          <p:nvPr/>
        </p:nvSpPr>
        <p:spPr>
          <a:xfrm>
            <a:off x="685800" y="5486400"/>
            <a:ext cx="3870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Mike Wenholz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5"/>
              </a:rPr>
              <a:t>mwenholz@ardc.org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Chris Belden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cbelden@ardc.org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James Gittemeier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jgittemeier@ardc.org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79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CFB61-C7B9-4863-BD5F-E0DD3E692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87640" cy="35661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Brief Background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09751D-B1EF-41C0-99E3-360CB4585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7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200" dirty="0">
                <a:latin typeface="+mn-lt"/>
              </a:rPr>
              <a:t>What is the MIC?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5DE33-FB60-4B78-9231-749360B7C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32" y="2971800"/>
            <a:ext cx="3806643" cy="32004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187BD-2832-484F-9143-3598007D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905000"/>
            <a:ext cx="7543801" cy="320209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dirty="0"/>
              <a:t>Metropolitan Interstate Council</a:t>
            </a:r>
          </a:p>
          <a:p>
            <a:pPr marL="114300" indent="0">
              <a:buNone/>
            </a:pPr>
            <a:r>
              <a:rPr lang="en-US" sz="2600" dirty="0"/>
              <a:t>Metropolitan Planning Organization (MPO) for the Duluth-Superior area </a:t>
            </a:r>
          </a:p>
          <a:p>
            <a:pPr marL="457200" indent="-231775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Federally designated</a:t>
            </a:r>
          </a:p>
          <a:p>
            <a:pPr marL="457200" indent="-231775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641 square mile area</a:t>
            </a:r>
          </a:p>
          <a:p>
            <a:pPr marL="40005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CFB61-C7B9-4863-BD5F-E0DD3E692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87640" cy="3566160"/>
          </a:xfrm>
        </p:spPr>
        <p:txBody>
          <a:bodyPr/>
          <a:lstStyle/>
          <a:p>
            <a:pPr algn="ctr"/>
            <a:r>
              <a:rPr lang="en-US" dirty="0"/>
              <a:t>Setting the Stage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09751D-B1EF-41C0-99E3-360CB4585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Key Current conditions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5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F0FD08-BAAD-4C44-86AE-F42959308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66"/>
          <a:stretch/>
        </p:blipFill>
        <p:spPr>
          <a:xfrm>
            <a:off x="0" y="1368898"/>
            <a:ext cx="9143999" cy="475213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287D9F-0EB4-4485-991E-8C4B43B5E68A}"/>
              </a:ext>
            </a:extLst>
          </p:cNvPr>
          <p:cNvCxnSpPr>
            <a:cxnSpLocks/>
          </p:cNvCxnSpPr>
          <p:nvPr/>
        </p:nvCxnSpPr>
        <p:spPr>
          <a:xfrm flipH="1">
            <a:off x="3001338" y="2458121"/>
            <a:ext cx="304800" cy="131910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97648F-90B5-4BF0-8D00-5C26368E8BC1}"/>
              </a:ext>
            </a:extLst>
          </p:cNvPr>
          <p:cNvSpPr txBox="1"/>
          <p:nvPr/>
        </p:nvSpPr>
        <p:spPr>
          <a:xfrm>
            <a:off x="3001338" y="208186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69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Shipping Channel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785363-77F5-4771-81F1-095E93687264}"/>
              </a:ext>
            </a:extLst>
          </p:cNvPr>
          <p:cNvCxnSpPr>
            <a:cxnSpLocks/>
          </p:cNvCxnSpPr>
          <p:nvPr/>
        </p:nvCxnSpPr>
        <p:spPr>
          <a:xfrm flipH="1">
            <a:off x="4666638" y="3041223"/>
            <a:ext cx="304800" cy="131910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72945A-AB1B-40C0-B30C-F8ADE7667711}"/>
              </a:ext>
            </a:extLst>
          </p:cNvPr>
          <p:cNvCxnSpPr>
            <a:cxnSpLocks/>
          </p:cNvCxnSpPr>
          <p:nvPr/>
        </p:nvCxnSpPr>
        <p:spPr>
          <a:xfrm flipH="1">
            <a:off x="650623" y="2176290"/>
            <a:ext cx="304800" cy="131910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C18444-4E0C-4254-B3BF-4B256272BA59}"/>
              </a:ext>
            </a:extLst>
          </p:cNvPr>
          <p:cNvCxnSpPr>
            <a:cxnSpLocks/>
          </p:cNvCxnSpPr>
          <p:nvPr/>
        </p:nvCxnSpPr>
        <p:spPr>
          <a:xfrm>
            <a:off x="7413877" y="2808844"/>
            <a:ext cx="685800" cy="79915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9B619E-478D-4168-BC4D-90824850C9F0}"/>
              </a:ext>
            </a:extLst>
          </p:cNvPr>
          <p:cNvCxnSpPr>
            <a:cxnSpLocks/>
          </p:cNvCxnSpPr>
          <p:nvPr/>
        </p:nvCxnSpPr>
        <p:spPr>
          <a:xfrm flipH="1">
            <a:off x="1285142" y="2836694"/>
            <a:ext cx="304800" cy="131910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A2C296-9666-4E67-9B40-A58BEDF5BDCB}"/>
              </a:ext>
            </a:extLst>
          </p:cNvPr>
          <p:cNvSpPr txBox="1"/>
          <p:nvPr/>
        </p:nvSpPr>
        <p:spPr>
          <a:xfrm>
            <a:off x="6945203" y="2337064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69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74B16E-ACCC-49C6-A907-C6C644D799D9}"/>
              </a:ext>
            </a:extLst>
          </p:cNvPr>
          <p:cNvSpPr txBox="1"/>
          <p:nvPr/>
        </p:nvSpPr>
        <p:spPr>
          <a:xfrm>
            <a:off x="650081" y="1838498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69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C5CC60-C5C5-43DA-9D11-FA4CDF8F28AB}"/>
              </a:ext>
            </a:extLst>
          </p:cNvPr>
          <p:cNvSpPr txBox="1"/>
          <p:nvPr/>
        </p:nvSpPr>
        <p:spPr>
          <a:xfrm>
            <a:off x="3810000" y="2716951"/>
            <a:ext cx="234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69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Interstate/Interchange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F029A2-1C00-4557-84CE-9ABB9855DBEA}"/>
              </a:ext>
            </a:extLst>
          </p:cNvPr>
          <p:cNvSpPr txBox="1"/>
          <p:nvPr/>
        </p:nvSpPr>
        <p:spPr>
          <a:xfrm>
            <a:off x="1349659" y="243399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69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7136BA-FCC2-4A65-9E5F-3A4C537627E9}"/>
              </a:ext>
            </a:extLst>
          </p:cNvPr>
          <p:cNvSpPr txBox="1"/>
          <p:nvPr/>
        </p:nvSpPr>
        <p:spPr>
          <a:xfrm>
            <a:off x="2865871" y="3971975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Roads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457200"/>
            <a:ext cx="914399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DAA"/>
                </a:solidFill>
              </a:rPr>
              <a:t>Our Many Transportation Assets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7136BA-FCC2-4A65-9E5F-3A4C537627E9}"/>
              </a:ext>
            </a:extLst>
          </p:cNvPr>
          <p:cNvSpPr txBox="1"/>
          <p:nvPr/>
        </p:nvSpPr>
        <p:spPr>
          <a:xfrm>
            <a:off x="709874" y="4770091"/>
            <a:ext cx="1874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 Facilities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7136BA-FCC2-4A65-9E5F-3A4C537627E9}"/>
              </a:ext>
            </a:extLst>
          </p:cNvPr>
          <p:cNvSpPr txBox="1"/>
          <p:nvPr/>
        </p:nvSpPr>
        <p:spPr>
          <a:xfrm>
            <a:off x="1028679" y="5570311"/>
            <a:ext cx="1236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Sidewalks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3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8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FB7405"/>
                </a:solidFill>
              </a:rPr>
              <a:t>Infrastructure Costs Continue to Rise</a:t>
            </a:r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endParaRPr lang="en-US" sz="4000" b="1" dirty="0"/>
          </a:p>
          <a:p>
            <a:pPr marL="225425" indent="0" algn="ctr">
              <a:spcBef>
                <a:spcPts val="2400"/>
              </a:spcBef>
              <a:buClr>
                <a:schemeClr val="tx2"/>
              </a:buClr>
              <a:buNone/>
            </a:pPr>
            <a:r>
              <a:rPr lang="en-US" sz="4400" b="1" dirty="0">
                <a:solidFill>
                  <a:srgbClr val="005DAA"/>
                </a:solidFill>
              </a:rPr>
              <a:t>“… highway construction costs rose 66% between 2003 and 2016.” *</a:t>
            </a:r>
          </a:p>
          <a:p>
            <a:pPr marL="457200" indent="-231775">
              <a:spcBef>
                <a:spcPts val="24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31775">
              <a:spcBef>
                <a:spcPts val="24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/>
            <a:r>
              <a:rPr lang="en-US" sz="1300" dirty="0">
                <a:solidFill>
                  <a:schemeClr val="tx1"/>
                </a:solidFill>
              </a:rPr>
              <a:t>*  =  Long, Elliott. 2017. </a:t>
            </a:r>
            <a:r>
              <a:rPr lang="en-US" sz="1300" i="1" dirty="0">
                <a:solidFill>
                  <a:schemeClr val="tx1"/>
                </a:solidFill>
              </a:rPr>
              <a:t>Soaring Construction Costs Threaten Infrastructure Push</a:t>
            </a:r>
            <a:r>
              <a:rPr lang="en-US" sz="1300" dirty="0">
                <a:solidFill>
                  <a:schemeClr val="tx1"/>
                </a:solidFill>
              </a:rPr>
              <a:t>. Progressive Policy Institute, Washington DC. 13 pp </a:t>
            </a:r>
          </a:p>
          <a:p>
            <a:pPr marL="225425" indent="0" algn="ctr">
              <a:buClr>
                <a:schemeClr val="tx2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400800"/>
            <a:ext cx="16475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id="{EDD6F069-05FA-4562-A84D-53E2E8DB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35085"/>
            <a:ext cx="3352800" cy="1716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9EDC26-A0E5-4898-BD62-D8B7D721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22837"/>
            <a:ext cx="3352800" cy="1716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7632031-CC56-4857-864A-55B37D27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86076"/>
            <a:ext cx="3352800" cy="1723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63BAE1-DC16-4022-84FD-9ECD6A7260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9144000" cy="6544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C692C"/>
                </a:solidFill>
              </a:rPr>
              <a:t>Compared to Similarly-Sized Cities We 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63249-159B-425A-AB7B-D35EBE77E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470" y="6398324"/>
            <a:ext cx="1647570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D407A52-7327-4354-9F50-C04FBA6F04F9}"/>
              </a:ext>
            </a:extLst>
          </p:cNvPr>
          <p:cNvSpPr txBox="1">
            <a:spLocks/>
          </p:cNvSpPr>
          <p:nvPr/>
        </p:nvSpPr>
        <p:spPr>
          <a:xfrm>
            <a:off x="0" y="1364469"/>
            <a:ext cx="5562600" cy="65447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C692C"/>
                </a:solidFill>
              </a:rPr>
              <a:t>have fewer people,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AB21AD-4B69-484B-AD8E-20885379C54A}"/>
              </a:ext>
            </a:extLst>
          </p:cNvPr>
          <p:cNvSpPr txBox="1">
            <a:spLocks/>
          </p:cNvSpPr>
          <p:nvPr/>
        </p:nvSpPr>
        <p:spPr>
          <a:xfrm>
            <a:off x="0" y="3220593"/>
            <a:ext cx="5562600" cy="65447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C692C"/>
                </a:solidFill>
              </a:rPr>
              <a:t>drive less,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ED516D-FBD3-46CF-9687-A7FEB8C47006}"/>
              </a:ext>
            </a:extLst>
          </p:cNvPr>
          <p:cNvSpPr txBox="1">
            <a:spLocks/>
          </p:cNvSpPr>
          <p:nvPr/>
        </p:nvSpPr>
        <p:spPr>
          <a:xfrm>
            <a:off x="0" y="5076717"/>
            <a:ext cx="5562600" cy="65447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C692C"/>
                </a:solidFill>
              </a:rPr>
              <a:t>but have much more road.</a:t>
            </a:r>
          </a:p>
        </p:txBody>
      </p:sp>
    </p:spTree>
    <p:extLst>
      <p:ext uri="{BB962C8B-B14F-4D97-AF65-F5344CB8AC3E}">
        <p14:creationId xmlns:p14="http://schemas.microsoft.com/office/powerpoint/2010/main" val="38243714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8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197EC6"/>
      </a:accent1>
      <a:accent2>
        <a:srgbClr val="FC692C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283A86"/>
      </a:hlink>
      <a:folHlink>
        <a:srgbClr val="283A8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3155</TotalTime>
  <Words>1114</Words>
  <Application>Microsoft Office PowerPoint</Application>
  <PresentationFormat>On-screen Show (4:3)</PresentationFormat>
  <Paragraphs>251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outline</vt:lpstr>
      <vt:lpstr>Brief Background </vt:lpstr>
      <vt:lpstr>What is the MIC?</vt:lpstr>
      <vt:lpstr>Setting the Stage </vt:lpstr>
      <vt:lpstr>PowerPoint Presentation</vt:lpstr>
      <vt:lpstr>PowerPoint Presentation</vt:lpstr>
      <vt:lpstr>Compared to Similarly-Sized Cities We …</vt:lpstr>
      <vt:lpstr>PowerPoint Presentation</vt:lpstr>
      <vt:lpstr>Population Not Growing</vt:lpstr>
      <vt:lpstr>Aging Population</vt:lpstr>
      <vt:lpstr>PowerPoint Presentation</vt:lpstr>
      <vt:lpstr>Summary – The Issues</vt:lpstr>
      <vt:lpstr>Bottom Line</vt:lpstr>
      <vt:lpstr>A New Direction </vt:lpstr>
      <vt:lpstr>PowerPoint Presentation</vt:lpstr>
      <vt:lpstr>New LRTP Framework</vt:lpstr>
      <vt:lpstr>Bottom Line</vt:lpstr>
      <vt:lpstr>Sustainable? </vt:lpstr>
      <vt:lpstr>What does a sustainable transportation system look like? </vt:lpstr>
      <vt:lpstr>Planning Perspectives </vt:lpstr>
      <vt:lpstr>Balance Is Desired</vt:lpstr>
      <vt:lpstr>Plan Goals Based on 5 Planning Perspectives</vt:lpstr>
      <vt:lpstr>Plan Goals</vt:lpstr>
      <vt:lpstr>PowerPoint Presentation</vt:lpstr>
      <vt:lpstr>Increased Public Input &amp; Involvement</vt:lpstr>
      <vt:lpstr>New LRTP Framework 1</vt:lpstr>
      <vt:lpstr>New LRTP Framework 2</vt:lpstr>
      <vt:lpstr>New LRTP Framework 3</vt:lpstr>
      <vt:lpstr>New LRTP Framework 4</vt:lpstr>
      <vt:lpstr>Moving Forward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mwenholz@ardc.org</dc:creator>
  <cp:lastModifiedBy> </cp:lastModifiedBy>
  <cp:revision>161</cp:revision>
  <cp:lastPrinted>2019-08-26T21:35:42Z</cp:lastPrinted>
  <dcterms:created xsi:type="dcterms:W3CDTF">2014-02-11T19:28:31Z</dcterms:created>
  <dcterms:modified xsi:type="dcterms:W3CDTF">2019-08-28T07:15:18Z</dcterms:modified>
</cp:coreProperties>
</file>