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6" r:id="rId4"/>
    <p:sldId id="273" r:id="rId5"/>
    <p:sldId id="274" r:id="rId6"/>
    <p:sldId id="258" r:id="rId7"/>
    <p:sldId id="263" r:id="rId8"/>
    <p:sldId id="259" r:id="rId9"/>
    <p:sldId id="262" r:id="rId10"/>
    <p:sldId id="265" r:id="rId11"/>
    <p:sldId id="260" r:id="rId12"/>
    <p:sldId id="264" r:id="rId13"/>
    <p:sldId id="268" r:id="rId14"/>
    <p:sldId id="267" r:id="rId15"/>
    <p:sldId id="270" r:id="rId16"/>
    <p:sldId id="269" r:id="rId17"/>
    <p:sldId id="271" r:id="rId18"/>
    <p:sldId id="275" r:id="rId19"/>
    <p:sldId id="276" r:id="rId20"/>
    <p:sldId id="277" r:id="rId21"/>
    <p:sldId id="278" r:id="rId2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3387" autoAdjust="0"/>
  </p:normalViewPr>
  <p:slideViewPr>
    <p:cSldViewPr snapToGrid="0">
      <p:cViewPr varScale="1">
        <p:scale>
          <a:sx n="108" d="100"/>
          <a:sy n="108" d="100"/>
        </p:scale>
        <p:origin x="167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59C607F-6100-4B9E-BBF0-40B324D1B10C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7929774-15C0-46F5-8AEE-BAB770512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81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49C2220-1D1C-4A1A-84B4-A41385A0745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92A56B3-A149-4836-AB26-FBC2C64D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Beginning of a journey to better understand a little discussed aspect of what we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5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8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28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5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61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5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9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9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0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5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5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65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83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0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33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phrases often used </a:t>
            </a:r>
            <a:r>
              <a:rPr lang="en-US" dirty="0" err="1" smtClean="0"/>
              <a:t>interchangably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8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1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A56B3-A149-4836-AB26-FBC2C64D38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0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FC77-02C9-4C7B-BC13-5BDC7DB60ECC}" type="datetime1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4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7CF5-F5E1-4E85-BDEC-D261945E2617}" type="datetime1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0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7716-4220-4A14-8799-6F087395961B}" type="datetime1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B84B9-5DF2-469E-9554-9B03F9F6A502}" type="datetime1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48F9-6C2E-4BA7-B1E0-A3D95D9260E1}" type="datetime1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7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743F-E65E-4CAE-A4AA-A60D3C847F09}" type="datetime1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8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BEC0-C987-408E-9F81-063954916201}" type="datetime1">
              <a:rPr lang="en-US" smtClean="0"/>
              <a:t>8/26/2019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FB20-D3CE-4AAF-B379-F55FF0B14E70}" type="datetime1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2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6B0A-9E44-42F4-8833-722DB869C133}" type="datetime1">
              <a:rPr lang="en-US" smtClean="0"/>
              <a:t>8/26/2019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7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72BE-79BA-430B-8411-A5F9087CAC11}" type="datetime1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5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905BD-7226-45E9-874C-888A282062E6}" type="datetime1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C1A2F-BEB3-46E7-842D-121F4E38A5C9}" type="datetime1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03D3-69A1-40FF-AF47-77A9D6F9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Supporting Economic Vitality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Minnesota MPO Summer Conference Presentation</a:t>
            </a:r>
          </a:p>
          <a:p>
            <a:r>
              <a:rPr lang="en-US" dirty="0" smtClean="0"/>
              <a:t>August 28, 2019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43" y="4705165"/>
            <a:ext cx="3857914" cy="165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Are Freight Trucks Enough?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Freight trucks are a measure of output – more output, more vehicles – so measure economic growth, but do they measure “vitality”?</a:t>
            </a:r>
          </a:p>
          <a:p>
            <a:pPr lvl="1"/>
            <a:r>
              <a:rPr lang="en-US" dirty="0" smtClean="0"/>
              <a:t>Again, freight trucks alone seems insufficient (to me, anyway) BUT, they are relatively easy to measure</a:t>
            </a:r>
          </a:p>
          <a:p>
            <a:pPr lvl="2"/>
            <a:r>
              <a:rPr lang="en-US" dirty="0" smtClean="0"/>
              <a:t>We really should be measuring the freight inside the trucks anyway</a:t>
            </a:r>
          </a:p>
          <a:p>
            <a:endParaRPr lang="en-US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399383"/>
            <a:ext cx="3886200" cy="302420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09" y="6356351"/>
            <a:ext cx="89108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Does Transportation Support </a:t>
            </a:r>
            <a:br>
              <a:rPr lang="en-US" dirty="0" smtClean="0"/>
            </a:br>
            <a:r>
              <a:rPr lang="en-US" dirty="0" smtClean="0"/>
              <a:t>Economic Development (Vitality)?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Here’s where it gets tricky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Direct Impacts </a:t>
            </a:r>
            <a:r>
              <a:rPr lang="en-US" sz="1350" dirty="0"/>
              <a:t>(~9% nationally)</a:t>
            </a:r>
          </a:p>
          <a:p>
            <a:pPr lvl="2"/>
            <a:r>
              <a:rPr lang="en-US" dirty="0" smtClean="0"/>
              <a:t>Transportation sector jobs, roadway construction, freight brokers, drivers, etc.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Indirect Impacts</a:t>
            </a:r>
          </a:p>
          <a:p>
            <a:pPr lvl="2"/>
            <a:r>
              <a:rPr lang="en-US" dirty="0" smtClean="0"/>
              <a:t>Businesses supported by transportation sector</a:t>
            </a:r>
          </a:p>
          <a:p>
            <a:pPr lvl="3"/>
            <a:r>
              <a:rPr lang="en-US" dirty="0" smtClean="0"/>
              <a:t>Consultants, equipment suppliers, insurance companies, etc.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Induced Impacts </a:t>
            </a:r>
          </a:p>
          <a:p>
            <a:pPr lvl="2"/>
            <a:r>
              <a:rPr lang="en-US" dirty="0" smtClean="0"/>
              <a:t>An efficient transportation system </a:t>
            </a:r>
            <a:r>
              <a:rPr lang="en-US" b="1" dirty="0" smtClean="0"/>
              <a:t>(infrastructure) </a:t>
            </a:r>
            <a:r>
              <a:rPr lang="en-US" dirty="0" smtClean="0"/>
              <a:t>results in reduced prices</a:t>
            </a:r>
          </a:p>
          <a:p>
            <a:pPr lvl="2"/>
            <a:r>
              <a:rPr lang="en-US" dirty="0" smtClean="0"/>
              <a:t>Probably </a:t>
            </a:r>
            <a:r>
              <a:rPr lang="en-US" dirty="0"/>
              <a:t>much more than 9% </a:t>
            </a:r>
            <a:r>
              <a:rPr lang="en-US" dirty="0" smtClean="0"/>
              <a:t>impact</a:t>
            </a:r>
            <a:endParaRPr lang="en-US" dirty="0"/>
          </a:p>
          <a:p>
            <a:pPr lvl="2"/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2257018"/>
            <a:ext cx="3886200" cy="236824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59" y="6363356"/>
            <a:ext cx="891081" cy="365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4850" y="5118774"/>
            <a:ext cx="3851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&lt;- This is probably what Congress was talking about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871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Does Transportation Infrastructure Impact Economic Development?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Making land </a:t>
            </a:r>
            <a:r>
              <a:rPr lang="en-US" u="sng" dirty="0" smtClean="0"/>
              <a:t>accessible</a:t>
            </a:r>
            <a:r>
              <a:rPr lang="en-US" dirty="0" smtClean="0"/>
              <a:t> for development or more intense development</a:t>
            </a:r>
          </a:p>
          <a:p>
            <a:pPr lvl="1"/>
            <a:r>
              <a:rPr lang="en-US" dirty="0"/>
              <a:t>Faster and cheaper for inputs and raw materials to reach production</a:t>
            </a:r>
          </a:p>
          <a:p>
            <a:pPr lvl="1"/>
            <a:r>
              <a:rPr lang="en-US" dirty="0" smtClean="0"/>
              <a:t>Faster and cheaper to get goods and services to markets</a:t>
            </a:r>
          </a:p>
          <a:p>
            <a:pPr lvl="1"/>
            <a:r>
              <a:rPr lang="en-US" dirty="0" smtClean="0"/>
              <a:t>Faster and cheaper for workers and/or customers to reach businesses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2421931"/>
            <a:ext cx="3886200" cy="28725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401" y="6369944"/>
            <a:ext cx="852898" cy="3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02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Circulation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Transportation moves “energy” (i.e., </a:t>
            </a:r>
            <a:r>
              <a:rPr lang="en-US" dirty="0" smtClean="0"/>
              <a:t>people and goods NOT vehicles) </a:t>
            </a:r>
            <a:r>
              <a:rPr lang="en-US" dirty="0"/>
              <a:t>to the different organs of the city</a:t>
            </a:r>
          </a:p>
          <a:p>
            <a:pPr lvl="1"/>
            <a:r>
              <a:rPr lang="en-US" dirty="0"/>
              <a:t>Good circulation keeps those organs alive; bad circulation leads to disease and maybe death</a:t>
            </a:r>
          </a:p>
          <a:p>
            <a:pPr lvl="2"/>
            <a:r>
              <a:rPr lang="en-US" dirty="0"/>
              <a:t>Feed the needs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11" y="6356351"/>
            <a:ext cx="885878" cy="365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297" y="1878053"/>
            <a:ext cx="2428848" cy="361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5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Isn’t “Faster and Cheaper” Just Another Way to Say Congestion Mitigation?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71450" lvl="1">
              <a:spcBef>
                <a:spcPts val="750"/>
              </a:spcBef>
            </a:pPr>
            <a:r>
              <a:rPr lang="en-US" dirty="0" smtClean="0"/>
              <a:t>Not entirely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Faster and cheaper traffic does not necessarily comport with quality of life, well being, and other economic development (vitality) characteristics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“Efficiency</a:t>
            </a:r>
            <a:r>
              <a:rPr lang="en-US" dirty="0"/>
              <a:t>” is part of the </a:t>
            </a:r>
            <a:r>
              <a:rPr lang="en-US" dirty="0" smtClean="0"/>
              <a:t>charge</a:t>
            </a:r>
          </a:p>
          <a:p>
            <a:pPr marL="857250" lvl="3">
              <a:spcBef>
                <a:spcPts val="750"/>
              </a:spcBef>
            </a:pPr>
            <a:r>
              <a:rPr lang="en-US" dirty="0"/>
              <a:t>Faster and cheaper but at what price?</a:t>
            </a:r>
          </a:p>
          <a:p>
            <a:pPr marL="1200150" lvl="4">
              <a:spcBef>
                <a:spcPts val="750"/>
              </a:spcBef>
            </a:pPr>
            <a:r>
              <a:rPr lang="en-US" dirty="0" smtClean="0"/>
              <a:t>We also need to measure outcomes other than just congestion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611" y="6354701"/>
            <a:ext cx="889884" cy="366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2612513"/>
            <a:ext cx="4273067" cy="24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7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Finding the Sweet Spot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71450" lvl="1">
              <a:spcBef>
                <a:spcPts val="750"/>
              </a:spcBef>
            </a:pPr>
            <a:r>
              <a:rPr lang="en-US" dirty="0" smtClean="0"/>
              <a:t>Effective – gets the job done</a:t>
            </a:r>
          </a:p>
          <a:p>
            <a:pPr marL="171450" lvl="1">
              <a:spcBef>
                <a:spcPts val="750"/>
              </a:spcBef>
            </a:pPr>
            <a:r>
              <a:rPr lang="en-US" dirty="0" smtClean="0"/>
              <a:t>Efficient – gets the job done as inexpensively as possible</a:t>
            </a:r>
          </a:p>
          <a:p>
            <a:pPr marL="171450" lvl="1">
              <a:spcBef>
                <a:spcPts val="750"/>
              </a:spcBef>
            </a:pPr>
            <a:r>
              <a:rPr lang="en-US" dirty="0" smtClean="0"/>
              <a:t>Net positive productivity improvements (aka, economic growth)</a:t>
            </a:r>
          </a:p>
          <a:p>
            <a:pPr marL="171450" lvl="1">
              <a:spcBef>
                <a:spcPts val="750"/>
              </a:spcBef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26" y="6364482"/>
            <a:ext cx="866150" cy="35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826" y="2125266"/>
            <a:ext cx="4415539" cy="33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7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Return-On-Investment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171450" lvl="1">
              <a:spcBef>
                <a:spcPts val="750"/>
              </a:spcBef>
            </a:pPr>
            <a:r>
              <a:rPr lang="en-US" dirty="0" smtClean="0"/>
              <a:t>The city, like a private business, needs to make good investments 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If a city spends $1 million building a road, it should get at least $1 million (or more) back as a result of that investment</a:t>
            </a:r>
          </a:p>
          <a:p>
            <a:pPr marL="857250" lvl="3">
              <a:spcBef>
                <a:spcPts val="750"/>
              </a:spcBef>
            </a:pPr>
            <a:r>
              <a:rPr lang="en-US" dirty="0" smtClean="0"/>
              <a:t>Return = taxation</a:t>
            </a:r>
          </a:p>
          <a:p>
            <a:pPr marL="1200150" lvl="4">
              <a:spcBef>
                <a:spcPts val="750"/>
              </a:spcBef>
            </a:pPr>
            <a:r>
              <a:rPr lang="en-US" dirty="0" smtClean="0"/>
              <a:t>Better accessibility (faster and cheaper transportation) should result in higher property values and, if applicable, more sales tax revenue for that property</a:t>
            </a:r>
          </a:p>
          <a:p>
            <a:pPr marL="1543050" lvl="5">
              <a:spcBef>
                <a:spcPts val="750"/>
              </a:spcBef>
            </a:pPr>
            <a:r>
              <a:rPr lang="en-US" dirty="0" smtClean="0"/>
              <a:t>Indirectly – home ownership by employees, sales tax at stores visited by employees of that business, etc.</a:t>
            </a:r>
          </a:p>
          <a:p>
            <a:pPr marL="1885950" lvl="6">
              <a:spcBef>
                <a:spcPts val="750"/>
              </a:spcBef>
            </a:pPr>
            <a:r>
              <a:rPr lang="en-US" dirty="0" smtClean="0"/>
              <a:t>The vines spread quickly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04" y="6356351"/>
            <a:ext cx="873691" cy="360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64416"/>
            <a:ext cx="4000500" cy="19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7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Return-On-Investment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7886700" cy="3182000"/>
          </a:xfrm>
        </p:spPr>
        <p:txBody>
          <a:bodyPr>
            <a:normAutofit fontScale="85000" lnSpcReduction="10000"/>
          </a:bodyPr>
          <a:lstStyle/>
          <a:p>
            <a:pPr marL="171450" lvl="1">
              <a:spcBef>
                <a:spcPts val="750"/>
              </a:spcBef>
            </a:pPr>
            <a:r>
              <a:rPr lang="en-US" dirty="0" smtClean="0"/>
              <a:t>Property Value = C1 + ACCESS + H2O + GREEN + NOISE + INDUSTRIAL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ACCESS is accessibility by activity type (i.e., employment, shopping, households) 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H2O is an index measuring adjacency to water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GREEN is an index measuring green space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NOISE is an index measuring noise from highways, railroads, airports, and other major transportation infrastructure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INDUSTRIAL is an index measuring noise and other pollution from industrial facilities</a:t>
            </a:r>
          </a:p>
          <a:p>
            <a:pPr marL="857250" lvl="3">
              <a:spcBef>
                <a:spcPts val="750"/>
              </a:spcBef>
            </a:pPr>
            <a:r>
              <a:rPr lang="en-US" dirty="0" smtClean="0"/>
              <a:t>Buffer areas will need to be played with and adjusted until the equation produces reasonable results</a:t>
            </a:r>
          </a:p>
          <a:p>
            <a:pPr marL="857250" lvl="3">
              <a:spcBef>
                <a:spcPts val="750"/>
              </a:spcBef>
            </a:pPr>
            <a:r>
              <a:rPr lang="en-US" dirty="0" smtClean="0"/>
              <a:t>Other explanatory variables may need to be added</a:t>
            </a:r>
          </a:p>
          <a:p>
            <a:pPr marL="514350" lvl="2">
              <a:spcBef>
                <a:spcPts val="750"/>
              </a:spcBef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110" y="6356351"/>
            <a:ext cx="88587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93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Return-On-Investment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171450" lvl="1">
              <a:spcBef>
                <a:spcPts val="750"/>
              </a:spcBef>
            </a:pPr>
            <a:r>
              <a:rPr lang="en-US" dirty="0" smtClean="0"/>
              <a:t>The goal (hope?) is to be able to predict with some accuracy, changes in property values (and thus tax revenue) resulting from changes in accessibility.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Is it a better investment to widen a road, stripe bike lanes, or decrease transit headways?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If we can only widen one roadway, is it a better investment to widen “this” one or “that” one?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If we build this road, will it pay off in the long-run?</a:t>
            </a:r>
          </a:p>
          <a:p>
            <a:pPr marL="514350" lvl="2">
              <a:spcBef>
                <a:spcPts val="750"/>
              </a:spcBef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211" y="6356351"/>
            <a:ext cx="885878" cy="365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733" y="2836857"/>
            <a:ext cx="3981033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04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Return-On-Investment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71450" lvl="1">
              <a:spcBef>
                <a:spcPts val="750"/>
              </a:spcBef>
            </a:pPr>
            <a:r>
              <a:rPr lang="en-US" dirty="0" smtClean="0"/>
              <a:t>Next Steps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Data collection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Model validation</a:t>
            </a:r>
          </a:p>
          <a:p>
            <a:pPr marL="857250" lvl="3">
              <a:spcBef>
                <a:spcPts val="750"/>
              </a:spcBef>
            </a:pPr>
            <a:r>
              <a:rPr lang="en-US" dirty="0" err="1" smtClean="0"/>
              <a:t>Backcasting</a:t>
            </a:r>
            <a:endParaRPr lang="en-US" dirty="0" smtClean="0"/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Defining “accessibility”</a:t>
            </a:r>
          </a:p>
          <a:p>
            <a:pPr marL="857250" lvl="3">
              <a:spcBef>
                <a:spcPts val="750"/>
              </a:spcBef>
            </a:pPr>
            <a:r>
              <a:rPr lang="en-US" dirty="0" smtClean="0"/>
              <a:t>What about non-business entities like schools, hospitals, etc. Can we capture accessibility impacts on those?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273" y="6373136"/>
            <a:ext cx="845154" cy="348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65" y="3068525"/>
            <a:ext cx="388958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5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Requirement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“Support </a:t>
            </a:r>
            <a:r>
              <a:rPr lang="en-US" dirty="0"/>
              <a:t>the economic vitality </a:t>
            </a:r>
            <a:r>
              <a:rPr lang="en-US" dirty="0" smtClean="0"/>
              <a:t>of the </a:t>
            </a:r>
            <a:r>
              <a:rPr lang="en-US" dirty="0"/>
              <a:t>metropolitan area, especially </a:t>
            </a:r>
            <a:r>
              <a:rPr lang="en-US" dirty="0" smtClean="0"/>
              <a:t>by enabling </a:t>
            </a:r>
            <a:r>
              <a:rPr lang="en-US" dirty="0"/>
              <a:t>global competitiveness, productivity</a:t>
            </a:r>
            <a:r>
              <a:rPr lang="en-US" dirty="0" smtClean="0"/>
              <a:t>, and efficiency”*</a:t>
            </a:r>
          </a:p>
          <a:p>
            <a:endParaRPr lang="en-US" dirty="0"/>
          </a:p>
          <a:p>
            <a:r>
              <a:rPr lang="en-US" dirty="0" smtClean="0"/>
              <a:t>What the heck is “economic vitality”?</a:t>
            </a:r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r>
              <a:rPr lang="en-US" sz="1350" dirty="0"/>
              <a:t>*23 CFR § 450.306(a)(1)</a:t>
            </a:r>
          </a:p>
          <a:p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64116"/>
            <a:ext cx="3886200" cy="2588209"/>
          </a:xfr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2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61" y="6356350"/>
            <a:ext cx="89107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Measuring Economic Vitality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43363" y="1565103"/>
            <a:ext cx="5422594" cy="447869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59" y="6348772"/>
            <a:ext cx="891081" cy="36512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4" idx="1"/>
          </p:cNvCxnSpPr>
          <p:nvPr/>
        </p:nvCxnSpPr>
        <p:spPr>
          <a:xfrm flipH="1">
            <a:off x="6897951" y="4342544"/>
            <a:ext cx="468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65957" y="4192503"/>
            <a:ext cx="13147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Transportation</a:t>
            </a:r>
            <a:endParaRPr lang="en-US" sz="135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17024" y="2688889"/>
            <a:ext cx="850968" cy="453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61608" y="5692562"/>
            <a:ext cx="16043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1971" y="2482878"/>
            <a:ext cx="11640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Freight Trucks</a:t>
            </a:r>
            <a:endParaRPr lang="en-US" sz="1350" dirty="0"/>
          </a:p>
        </p:txBody>
      </p:sp>
      <p:sp>
        <p:nvSpPr>
          <p:cNvPr id="34" name="TextBox 33"/>
          <p:cNvSpPr txBox="1"/>
          <p:nvPr/>
        </p:nvSpPr>
        <p:spPr>
          <a:xfrm>
            <a:off x="3240350" y="3142695"/>
            <a:ext cx="2521258" cy="887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Right Triangle 37"/>
          <p:cNvSpPr/>
          <p:nvPr/>
        </p:nvSpPr>
        <p:spPr>
          <a:xfrm flipH="1">
            <a:off x="3028950" y="2396344"/>
            <a:ext cx="2643037" cy="179615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50468" y="3427659"/>
            <a:ext cx="1125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20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This is Just the Beginning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Much more work to do on development of </a:t>
            </a:r>
            <a:r>
              <a:rPr lang="en-US" dirty="0"/>
              <a:t>the </a:t>
            </a:r>
            <a:r>
              <a:rPr lang="en-US" dirty="0" smtClean="0"/>
              <a:t>regression</a:t>
            </a:r>
          </a:p>
          <a:p>
            <a:r>
              <a:rPr lang="en-US" dirty="0" smtClean="0"/>
              <a:t>Goal:</a:t>
            </a:r>
          </a:p>
          <a:p>
            <a:pPr lvl="1"/>
            <a:r>
              <a:rPr lang="en-US" dirty="0" smtClean="0"/>
              <a:t>To develop better tool(s) that allow small- and mid-sized MPOs understand, measure, visualize, and predict transportation infrastructure impacts on the regional economy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Questions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29150" y="3034070"/>
            <a:ext cx="3886200" cy="164830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Brian Gibson</a:t>
            </a:r>
          </a:p>
          <a:p>
            <a:pPr marL="0" indent="0" algn="ctr">
              <a:buNone/>
            </a:pPr>
            <a:r>
              <a:rPr lang="en-US" dirty="0" smtClean="0"/>
              <a:t>Executive Director</a:t>
            </a:r>
          </a:p>
          <a:p>
            <a:pPr marL="0" indent="0" algn="ctr">
              <a:buNone/>
            </a:pPr>
            <a:r>
              <a:rPr lang="en-US" dirty="0" smtClean="0"/>
              <a:t>Saint Cloud APO</a:t>
            </a:r>
          </a:p>
          <a:p>
            <a:pPr marL="0" indent="0" algn="ctr">
              <a:buNone/>
            </a:pPr>
            <a:r>
              <a:rPr lang="en-US" dirty="0" smtClean="0"/>
              <a:t>Gibson@stcloudapo.org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09" y="6356351"/>
            <a:ext cx="89108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(Economic) Vitality</a:t>
            </a:r>
          </a:p>
          <a:p>
            <a:pPr lvl="1"/>
            <a:r>
              <a:rPr lang="en-US" dirty="0" smtClean="0"/>
              <a:t>(Economic) Strength</a:t>
            </a:r>
          </a:p>
          <a:p>
            <a:pPr lvl="1"/>
            <a:r>
              <a:rPr lang="en-US" dirty="0" smtClean="0"/>
              <a:t>(Economic) Vigor</a:t>
            </a:r>
          </a:p>
          <a:p>
            <a:pPr lvl="1"/>
            <a:r>
              <a:rPr lang="en-US" dirty="0" smtClean="0"/>
              <a:t>(Economic) Power</a:t>
            </a:r>
          </a:p>
          <a:p>
            <a:pPr lvl="1"/>
            <a:r>
              <a:rPr lang="en-US" dirty="0" smtClean="0"/>
              <a:t>Capacity for (economic) survival</a:t>
            </a:r>
          </a:p>
          <a:p>
            <a:pPr lvl="1"/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11277" y="1032715"/>
            <a:ext cx="3886200" cy="245444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165" y="4440112"/>
            <a:ext cx="3414073" cy="1584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215" y="6356351"/>
            <a:ext cx="888470" cy="365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163" y="4347028"/>
            <a:ext cx="2613314" cy="1677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011" y="3295178"/>
            <a:ext cx="2023528" cy="12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This -&gt; Becomes -&gt; This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“Support </a:t>
            </a:r>
            <a:r>
              <a:rPr lang="en-US" dirty="0"/>
              <a:t>the economic vitality </a:t>
            </a:r>
            <a:r>
              <a:rPr lang="en-US" dirty="0" smtClean="0"/>
              <a:t>of the </a:t>
            </a:r>
            <a:r>
              <a:rPr lang="en-US" dirty="0"/>
              <a:t>metropolitan area, especially </a:t>
            </a:r>
            <a:r>
              <a:rPr lang="en-US" dirty="0" smtClean="0"/>
              <a:t>by enabling </a:t>
            </a:r>
            <a:r>
              <a:rPr lang="en-US" dirty="0"/>
              <a:t>global competitiveness, productivity</a:t>
            </a:r>
            <a:r>
              <a:rPr lang="en-US" dirty="0" smtClean="0"/>
              <a:t>, and efficiency”*</a:t>
            </a:r>
          </a:p>
          <a:p>
            <a:endParaRPr lang="en-US" dirty="0"/>
          </a:p>
          <a:p>
            <a:r>
              <a:rPr lang="en-US" dirty="0" smtClean="0"/>
              <a:t>What the heck is “economic vitality”?</a:t>
            </a:r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r>
              <a:rPr lang="en-US" sz="1350" dirty="0"/>
              <a:t>*23 CFR § 450.306(a)(1)</a:t>
            </a: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Support the economic, strength, vigor, and power of the region by enabling global competitiveness, productivity, and efficiency</a:t>
            </a:r>
          </a:p>
          <a:p>
            <a:pPr lvl="1"/>
            <a:r>
              <a:rPr lang="en-US" dirty="0" smtClean="0"/>
              <a:t>Economic strength and power are the goal</a:t>
            </a:r>
          </a:p>
          <a:p>
            <a:pPr lvl="2"/>
            <a:r>
              <a:rPr lang="en-US" dirty="0" smtClean="0"/>
              <a:t>Strategies to get there:</a:t>
            </a:r>
          </a:p>
          <a:p>
            <a:pPr lvl="3"/>
            <a:r>
              <a:rPr lang="en-US" dirty="0" smtClean="0"/>
              <a:t>Global competitiveness</a:t>
            </a:r>
          </a:p>
          <a:p>
            <a:pPr lvl="3"/>
            <a:r>
              <a:rPr lang="en-US" dirty="0" smtClean="0"/>
              <a:t>Productivity</a:t>
            </a:r>
          </a:p>
          <a:p>
            <a:pPr lvl="3"/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4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11" y="6356351"/>
            <a:ext cx="89107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Economic Power or Strength?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Seems relative, like a comparison</a:t>
            </a:r>
          </a:p>
          <a:p>
            <a:pPr lvl="1"/>
            <a:r>
              <a:rPr lang="en-US" dirty="0" smtClean="0"/>
              <a:t>REM – “competitiveness” is a strategy to reach “strong”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Comparing our economic output to the output of other regions will help us know if we are “strong”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endParaRPr lang="en-US" sz="135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14850" y="2515639"/>
            <a:ext cx="4295036" cy="2577022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5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11" y="6356351"/>
            <a:ext cx="89107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Economic Growth vs. Economic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Economic Growth</a:t>
            </a:r>
          </a:p>
          <a:p>
            <a:pPr lvl="1"/>
            <a:r>
              <a:rPr lang="en-US" dirty="0" smtClean="0"/>
              <a:t>An increase in the output of goods and services over time</a:t>
            </a:r>
          </a:p>
          <a:p>
            <a:pPr lvl="1"/>
            <a:r>
              <a:rPr lang="en-US" dirty="0" smtClean="0"/>
              <a:t>Typical measurements:</a:t>
            </a:r>
          </a:p>
          <a:p>
            <a:pPr lvl="2"/>
            <a:r>
              <a:rPr lang="en-US" dirty="0" smtClean="0"/>
              <a:t>Gross National Product</a:t>
            </a:r>
          </a:p>
          <a:p>
            <a:pPr lvl="2"/>
            <a:r>
              <a:rPr lang="en-US" dirty="0" smtClean="0"/>
              <a:t>Gross Domestic Product</a:t>
            </a:r>
          </a:p>
          <a:p>
            <a:pPr lvl="1"/>
            <a:r>
              <a:rPr lang="en-US" dirty="0" smtClean="0"/>
              <a:t>Narrow</a:t>
            </a:r>
          </a:p>
          <a:p>
            <a:pPr lvl="1"/>
            <a:r>
              <a:rPr lang="en-US" dirty="0" smtClean="0"/>
              <a:t>Quantitative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Economic Development</a:t>
            </a:r>
          </a:p>
          <a:p>
            <a:pPr lvl="1"/>
            <a:r>
              <a:rPr lang="en-US" dirty="0" smtClean="0"/>
              <a:t>Well being and quality of life</a:t>
            </a:r>
          </a:p>
          <a:p>
            <a:pPr lvl="2"/>
            <a:r>
              <a:rPr lang="en-US" dirty="0" smtClean="0"/>
              <a:t>econ growth + education + standard of living + technological advancement + social development + institutions + crime rate + safe drinking water + healthcare + + +</a:t>
            </a:r>
          </a:p>
          <a:p>
            <a:pPr lvl="1"/>
            <a:r>
              <a:rPr lang="en-US" dirty="0" smtClean="0"/>
              <a:t>Typical measurements:</a:t>
            </a:r>
          </a:p>
          <a:p>
            <a:pPr lvl="2"/>
            <a:r>
              <a:rPr lang="en-US" dirty="0" smtClean="0"/>
              <a:t>Gross National Product</a:t>
            </a:r>
          </a:p>
          <a:p>
            <a:pPr lvl="2"/>
            <a:r>
              <a:rPr lang="en-US" dirty="0" smtClean="0"/>
              <a:t>Population Growth</a:t>
            </a:r>
          </a:p>
          <a:p>
            <a:pPr lvl="2"/>
            <a:r>
              <a:rPr lang="en-US" b="1" dirty="0" smtClean="0"/>
              <a:t>Infrastructure</a:t>
            </a:r>
          </a:p>
          <a:p>
            <a:pPr lvl="2"/>
            <a:r>
              <a:rPr lang="en-US" dirty="0" smtClean="0"/>
              <a:t>Adult Literacy Rates</a:t>
            </a:r>
          </a:p>
          <a:p>
            <a:pPr lvl="2"/>
            <a:r>
              <a:rPr lang="en-US" dirty="0" smtClean="0"/>
              <a:t>Life Expectancy &amp; Infant Mortality</a:t>
            </a:r>
          </a:p>
          <a:p>
            <a:pPr lvl="2"/>
            <a:r>
              <a:rPr lang="en-US" dirty="0" smtClean="0"/>
              <a:t>Labor Force Structure</a:t>
            </a:r>
          </a:p>
          <a:p>
            <a:pPr lvl="1"/>
            <a:r>
              <a:rPr lang="en-US" dirty="0" smtClean="0"/>
              <a:t>Broad</a:t>
            </a:r>
          </a:p>
          <a:p>
            <a:pPr lvl="1"/>
            <a:r>
              <a:rPr lang="en-US" dirty="0" smtClean="0"/>
              <a:t>More qualitative (though some things are quantitatively measurable).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09" y="6356351"/>
            <a:ext cx="89108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5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Economic Development Graphically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12078" y="1825625"/>
            <a:ext cx="5034142" cy="415786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09" y="6356351"/>
            <a:ext cx="891081" cy="36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3616" y="3355759"/>
            <a:ext cx="2317071" cy="7013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8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Did Congress Mean by </a:t>
            </a:r>
            <a:br>
              <a:rPr lang="en-US" dirty="0" smtClean="0"/>
            </a:br>
            <a:r>
              <a:rPr lang="en-US" dirty="0" smtClean="0"/>
              <a:t>“Economic Vitality”?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“Support the economic vitality of the metropolitan area, especially by enabling global competitiveness, productivity, and efficiency”</a:t>
            </a:r>
          </a:p>
          <a:p>
            <a:pPr lvl="1"/>
            <a:r>
              <a:rPr lang="en-US" dirty="0" smtClean="0"/>
              <a:t>“Productivity” is a measurement of output =&gt; economic growth</a:t>
            </a:r>
          </a:p>
          <a:p>
            <a:pPr lvl="1"/>
            <a:r>
              <a:rPr lang="en-US" dirty="0" smtClean="0"/>
              <a:t>“Efficiency” is a measurement of both outputs and inputs =&gt; economic development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“Global competitiveness” – another relative term – comparison is necessary</a:t>
            </a:r>
          </a:p>
          <a:p>
            <a:pPr lvl="2"/>
            <a:r>
              <a:rPr lang="en-US" dirty="0" smtClean="0"/>
              <a:t> I think really means “attractiveness to business”? </a:t>
            </a:r>
          </a:p>
          <a:p>
            <a:pPr lvl="3"/>
            <a:r>
              <a:rPr lang="en-US" dirty="0" smtClean="0"/>
              <a:t>Tax breaks</a:t>
            </a:r>
          </a:p>
          <a:p>
            <a:pPr lvl="3"/>
            <a:r>
              <a:rPr lang="en-US" b="1" dirty="0" smtClean="0"/>
              <a:t>Infrastructure</a:t>
            </a:r>
          </a:p>
          <a:p>
            <a:pPr lvl="3"/>
            <a:r>
              <a:rPr lang="en-US" dirty="0" smtClean="0"/>
              <a:t>Quality of workforce</a:t>
            </a:r>
          </a:p>
          <a:p>
            <a:pPr lvl="4"/>
            <a:r>
              <a:rPr lang="en-US" dirty="0" smtClean="0"/>
              <a:t>Education &amp; schools</a:t>
            </a:r>
          </a:p>
          <a:p>
            <a:pPr lvl="4"/>
            <a:r>
              <a:rPr lang="en-US" dirty="0"/>
              <a:t>Availability of healthcare</a:t>
            </a:r>
          </a:p>
          <a:p>
            <a:pPr lvl="4"/>
            <a:r>
              <a:rPr lang="en-US" dirty="0" smtClean="0"/>
              <a:t>Quality of life</a:t>
            </a:r>
          </a:p>
          <a:p>
            <a:pPr lvl="4"/>
            <a:r>
              <a:rPr lang="en-US" dirty="0" smtClean="0"/>
              <a:t>Leisure activities</a:t>
            </a:r>
          </a:p>
          <a:p>
            <a:pPr lvl="3"/>
            <a:r>
              <a:rPr lang="en-US" dirty="0" smtClean="0"/>
              <a:t>This would also seem to lean more toward economic development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09" y="6356351"/>
            <a:ext cx="89108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Case for Economic Development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Economic growth, by itself, does not seem to sufficiently capture the intent of the Federal regulations</a:t>
            </a:r>
          </a:p>
          <a:p>
            <a:r>
              <a:rPr lang="en-US" dirty="0" smtClean="0"/>
              <a:t>Other planning factors</a:t>
            </a:r>
          </a:p>
          <a:p>
            <a:pPr lvl="1"/>
            <a:r>
              <a:rPr lang="en-US" dirty="0" smtClean="0"/>
              <a:t>Safety</a:t>
            </a:r>
          </a:p>
          <a:p>
            <a:pPr lvl="1"/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Environmental Protection</a:t>
            </a:r>
          </a:p>
          <a:p>
            <a:pPr lvl="1"/>
            <a:r>
              <a:rPr lang="en-US" dirty="0" smtClean="0"/>
              <a:t>Energy Conservation</a:t>
            </a:r>
          </a:p>
          <a:p>
            <a:pPr lvl="1"/>
            <a:r>
              <a:rPr lang="en-US" dirty="0" smtClean="0"/>
              <a:t>Quality of Life</a:t>
            </a:r>
          </a:p>
          <a:p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400896"/>
            <a:ext cx="3886200" cy="29146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03D3-69A1-40FF-AF47-77A9D6F9A9A0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09" y="6356351"/>
            <a:ext cx="89108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1046</TotalTime>
  <Words>1198</Words>
  <Application>Microsoft Office PowerPoint</Application>
  <PresentationFormat>On-screen Show (4:3)</PresentationFormat>
  <Paragraphs>203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Supporting Economic Vitality</vt:lpstr>
      <vt:lpstr>Requirement</vt:lpstr>
      <vt:lpstr>Dictionary</vt:lpstr>
      <vt:lpstr>This -&gt; Becomes -&gt; This</vt:lpstr>
      <vt:lpstr>What is Economic Power or Strength?</vt:lpstr>
      <vt:lpstr>Economic Growth vs. Economic Development</vt:lpstr>
      <vt:lpstr>Economic Development Graphically</vt:lpstr>
      <vt:lpstr>What Did Congress Mean by  “Economic Vitality”?</vt:lpstr>
      <vt:lpstr>The Case for Economic Development</vt:lpstr>
      <vt:lpstr>Are Freight Trucks Enough?</vt:lpstr>
      <vt:lpstr>How Does Transportation Support  Economic Development (Vitality)?</vt:lpstr>
      <vt:lpstr>How Does Transportation Infrastructure Impact Economic Development?</vt:lpstr>
      <vt:lpstr>Circulation Infrastructure</vt:lpstr>
      <vt:lpstr>Isn’t “Faster and Cheaper” Just Another Way to Say Congestion Mitigation?</vt:lpstr>
      <vt:lpstr>Finding the Sweet Spot</vt:lpstr>
      <vt:lpstr>Return-On-Investment</vt:lpstr>
      <vt:lpstr>Return-On-Investment</vt:lpstr>
      <vt:lpstr>Return-On-Investment</vt:lpstr>
      <vt:lpstr>Return-On-Investment</vt:lpstr>
      <vt:lpstr>Measuring Economic Vitality</vt:lpstr>
      <vt:lpstr>This is Just the Beginning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Economic Vitality</dc:title>
  <dc:creator>Brian Gibson</dc:creator>
  <cp:lastModifiedBy>Brian Gibson</cp:lastModifiedBy>
  <cp:revision>83</cp:revision>
  <cp:lastPrinted>2019-08-23T18:39:33Z</cp:lastPrinted>
  <dcterms:created xsi:type="dcterms:W3CDTF">2019-08-14T15:15:43Z</dcterms:created>
  <dcterms:modified xsi:type="dcterms:W3CDTF">2019-08-26T15:24:22Z</dcterms:modified>
</cp:coreProperties>
</file>