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3"/>
  </p:notesMasterIdLst>
  <p:handoutMasterIdLst>
    <p:handoutMasterId r:id="rId24"/>
  </p:handoutMasterIdLst>
  <p:sldIdLst>
    <p:sldId id="396" r:id="rId5"/>
    <p:sldId id="490" r:id="rId6"/>
    <p:sldId id="489" r:id="rId7"/>
    <p:sldId id="458" r:id="rId8"/>
    <p:sldId id="484" r:id="rId9"/>
    <p:sldId id="482" r:id="rId10"/>
    <p:sldId id="483" r:id="rId11"/>
    <p:sldId id="485" r:id="rId12"/>
    <p:sldId id="486" r:id="rId13"/>
    <p:sldId id="499" r:id="rId14"/>
    <p:sldId id="488" r:id="rId15"/>
    <p:sldId id="493" r:id="rId16"/>
    <p:sldId id="494" r:id="rId17"/>
    <p:sldId id="487" r:id="rId18"/>
    <p:sldId id="495" r:id="rId19"/>
    <p:sldId id="498" r:id="rId20"/>
    <p:sldId id="492" r:id="rId21"/>
    <p:sldId id="49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76218" autoAdjust="0"/>
  </p:normalViewPr>
  <p:slideViewPr>
    <p:cSldViewPr snapToGrid="0">
      <p:cViewPr>
        <p:scale>
          <a:sx n="80" d="100"/>
          <a:sy n="80" d="100"/>
        </p:scale>
        <p:origin x="12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8/19/2019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gov/mission/health/strategies-interventions-polici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OT/Programs/TDD%20Documents/Health-and-Transportation-2016-Status-Report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16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2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7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42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6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6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Agency</a:t>
            </a:r>
            <a:r>
              <a:rPr lang="en-US" baseline="0" dirty="0" smtClean="0"/>
              <a:t> Sustainability</a:t>
            </a:r>
          </a:p>
          <a:p>
            <a:pPr defTabSz="931774"/>
            <a:endParaRPr lang="en-US" baseline="0" dirty="0" smtClean="0"/>
          </a:p>
          <a:p>
            <a:pPr defTabSz="931774"/>
            <a:r>
              <a:rPr lang="en-US" baseline="0" dirty="0" smtClean="0"/>
              <a:t>Transportation Sector GHG reduction</a:t>
            </a:r>
          </a:p>
          <a:p>
            <a:pPr defTabSz="931774"/>
            <a:endParaRPr lang="en-US" baseline="0" dirty="0" smtClean="0"/>
          </a:p>
          <a:p>
            <a:pPr defTabSz="931774"/>
            <a:r>
              <a:rPr lang="en-US" baseline="0" dirty="0" smtClean="0"/>
              <a:t>Transportation system resilience</a:t>
            </a:r>
          </a:p>
          <a:p>
            <a:pPr defTabSz="93177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8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https://www.transportation.gov/mission/health/strategies-interventions-policies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WSDOT:</a:t>
            </a:r>
          </a:p>
          <a:p>
            <a:r>
              <a:rPr lang="en-US" dirty="0" smtClean="0"/>
              <a:t>HIA for major bridge project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ODOT:</a:t>
            </a:r>
            <a:r>
              <a:rPr lang="en-US" baseline="0" dirty="0" smtClean="0"/>
              <a:t>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Disaster preparedness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Equity and equitable impacts of transportation; e.g., communities of color have greater reliance on transit, walking, biking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Active transportation in general, including safe routes</a:t>
            </a:r>
          </a:p>
          <a:p>
            <a:pPr marL="174708" indent="-174708">
              <a:buFontTx/>
              <a:buChar char="-"/>
            </a:pPr>
            <a:r>
              <a:rPr lang="en-US" i="1" baseline="0" dirty="0" smtClean="0"/>
              <a:t>How </a:t>
            </a:r>
            <a:r>
              <a:rPr lang="en-US" i="0" baseline="0" dirty="0" smtClean="0"/>
              <a:t>the agencies work together through advisory committees, </a:t>
            </a:r>
            <a:r>
              <a:rPr lang="en-US" i="0" baseline="0" dirty="0" err="1" smtClean="0"/>
              <a:t>convenings</a:t>
            </a:r>
            <a:r>
              <a:rPr lang="en-US" i="0" baseline="0" dirty="0" smtClean="0"/>
              <a:t>, etc.</a:t>
            </a:r>
          </a:p>
          <a:p>
            <a:pPr marL="174708" indent="-174708">
              <a:buFontTx/>
              <a:buChar char="-"/>
            </a:pPr>
            <a:r>
              <a:rPr lang="en-US" i="0" baseline="0" dirty="0" smtClean="0"/>
              <a:t>Climate adaptation and resilience</a:t>
            </a:r>
          </a:p>
          <a:p>
            <a:pPr marL="174708" indent="-174708">
              <a:buFontTx/>
              <a:buChar char="-"/>
            </a:pPr>
            <a:r>
              <a:rPr lang="en-US" i="0" baseline="0" dirty="0" smtClean="0"/>
              <a:t>Traditional safety measures like crashes</a:t>
            </a:r>
          </a:p>
          <a:p>
            <a:pPr marL="174708" indent="-174708">
              <a:buFontTx/>
              <a:buChar char="-"/>
            </a:pPr>
            <a:endParaRPr lang="en-US" i="0" baseline="0" dirty="0" smtClean="0"/>
          </a:p>
          <a:p>
            <a:pPr marL="174708" indent="-174708">
              <a:buFontTx/>
              <a:buChar char="-"/>
            </a:pPr>
            <a:r>
              <a:rPr lang="en-US" dirty="0" smtClean="0">
                <a:hlinkClick r:id="rId3"/>
              </a:rPr>
              <a:t>https://www.oregon.gov/ODOT/Programs/TDD%20Documents/Health-and-Transportation-2016-Status-Report.pdf</a:t>
            </a:r>
            <a:endParaRPr lang="en-US" i="1" baseline="0" dirty="0" smtClean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7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HIA Focus</a:t>
            </a:r>
            <a:r>
              <a:rPr lang="en-US" baseline="0" dirty="0" smtClean="0"/>
              <a:t> Areas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Transportation Safety: focuses on safeguarding transportation users and the communities that the systems travel through, along with fostering a culture of transportation safety in Minnesota;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Healthy Communities: examines fiscally responsible decision making that respects and complements the natural, cultural, social and economic context; and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Critical Connections: addresses how to maintain and improve multimodal transportation connections to help achieve progress in meeting performance measures and to maximize social, economic and environmental benefits.</a:t>
            </a:r>
          </a:p>
          <a:p>
            <a:endParaRPr lang="en-US" dirty="0" smtClean="0"/>
          </a:p>
          <a:p>
            <a:r>
              <a:rPr lang="en-US" dirty="0" smtClean="0"/>
              <a:t>Goals</a:t>
            </a:r>
            <a:r>
              <a:rPr lang="en-US" baseline="0" dirty="0" smtClean="0"/>
              <a:t> of the HIA</a:t>
            </a:r>
          </a:p>
          <a:p>
            <a:pPr marL="232943" indent="-232943">
              <a:buAutoNum type="arabicPeriod"/>
            </a:pPr>
            <a:r>
              <a:rPr lang="en-US" dirty="0" smtClean="0"/>
              <a:t>Participate in the SMTP work groups. </a:t>
            </a:r>
          </a:p>
          <a:p>
            <a:pPr marL="232943" indent="-232943">
              <a:buAutoNum type="arabicPeriod"/>
            </a:pPr>
            <a:r>
              <a:rPr lang="en-US" dirty="0" smtClean="0"/>
              <a:t>Assess selected objectives and strategies for connections to health.</a:t>
            </a:r>
          </a:p>
          <a:p>
            <a:pPr marL="232943" indent="-232943">
              <a:buAutoNum type="arabicPeriod"/>
            </a:pPr>
            <a:r>
              <a:rPr lang="en-US" dirty="0" smtClean="0"/>
              <a:t>Provide recommendations to maximize health benefits and minimize health risks.</a:t>
            </a:r>
          </a:p>
          <a:p>
            <a:pPr marL="232943" indent="-232943">
              <a:buAutoNum type="arabicPeriod"/>
            </a:pPr>
            <a:r>
              <a:rPr lang="en-US" dirty="0" smtClean="0"/>
              <a:t>Demonstrate the value and feasibility of a </a:t>
            </a:r>
            <a:r>
              <a:rPr lang="en-US" dirty="0" err="1" smtClean="0"/>
              <a:t>HiAP</a:t>
            </a:r>
            <a:r>
              <a:rPr lang="en-US" dirty="0" smtClean="0"/>
              <a:t> approach.</a:t>
            </a:r>
          </a:p>
          <a:p>
            <a:pPr marL="232943" indent="-232943">
              <a:buAutoNum type="arabicPeriod"/>
            </a:pPr>
            <a:r>
              <a:rPr lang="en-US" dirty="0" smtClean="0"/>
              <a:t>Build capacity among MnDOT staff to conduct and use HIA </a:t>
            </a:r>
            <a:r>
              <a:rPr lang="en-US" smtClean="0"/>
              <a:t>findings.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7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widespread adoption of connected and automated vehicles will transform the future of transportation, commerce, mobility, workforce, land-use, public health, and safety. </a:t>
            </a:r>
          </a:p>
          <a:p>
            <a:endParaRPr lang="en-US" dirty="0" smtClean="0"/>
          </a:p>
          <a:p>
            <a:r>
              <a:rPr lang="en-US" dirty="0" smtClean="0"/>
              <a:t>We also take about “Healthy Communities” in Minnesota</a:t>
            </a:r>
            <a:r>
              <a:rPr lang="en-US" baseline="0" dirty="0" smtClean="0"/>
              <a:t> GO/SMTP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0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5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mndot.gov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mndot.gov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mn.us/sustainability/" TargetMode="External"/><Relationship Id="rId2" Type="http://schemas.openxmlformats.org/officeDocument/2006/relationships/hyperlink" Target="mailto:Jeffrey.meek@state.mn.u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nsportation.gov/mission/health/Multimodal-Access-to-Public-Transportation" TargetMode="External"/><Relationship Id="rId13" Type="http://schemas.openxmlformats.org/officeDocument/2006/relationships/hyperlink" Target="https://www.transportation.gov/mission/health/high-occupancy-vehicle-lanes" TargetMode="External"/><Relationship Id="rId18" Type="http://schemas.openxmlformats.org/officeDocument/2006/relationships/hyperlink" Target="https://www.transportation.gov/mission/health/encourage-and-promote-safe-bicycling-and-walking" TargetMode="External"/><Relationship Id="rId26" Type="http://schemas.openxmlformats.org/officeDocument/2006/relationships/hyperlink" Target="https://www.transportation.gov/mission/health/strengthen-helmet-laws" TargetMode="External"/><Relationship Id="rId3" Type="http://schemas.openxmlformats.org/officeDocument/2006/relationships/hyperlink" Target="https://www.transportation.gov/mission/health/built-environment-strategies-to-deter-crime" TargetMode="External"/><Relationship Id="rId21" Type="http://schemas.openxmlformats.org/officeDocument/2006/relationships/hyperlink" Target="https://www.transportation.gov/mission/health/Expand-and-Improve-Bicycle-and-Pedestrian-Infrastructure" TargetMode="External"/><Relationship Id="rId7" Type="http://schemas.openxmlformats.org/officeDocument/2006/relationships/hyperlink" Target="https://www.transportation.gov/mission/health/health-impact-assessment" TargetMode="External"/><Relationship Id="rId12" Type="http://schemas.openxmlformats.org/officeDocument/2006/relationships/hyperlink" Target="https://www.transportation.gov/mission/health/complete-streets" TargetMode="External"/><Relationship Id="rId17" Type="http://schemas.openxmlformats.org/officeDocument/2006/relationships/hyperlink" Target="https://www.transportation.gov/mission/health/Rural-Public-Transportation-Systems" TargetMode="External"/><Relationship Id="rId25" Type="http://schemas.openxmlformats.org/officeDocument/2006/relationships/hyperlink" Target="https://www.transportation.gov/mission/health/Integrate-Health-and-Transportation-Planning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transportation.gov/mission/health/Impaired-Driving-Laws-Enforcement-and-Prevention" TargetMode="External"/><Relationship Id="rId20" Type="http://schemas.openxmlformats.org/officeDocument/2006/relationships/hyperlink" Target="https://www.transportation.gov/mission/health/Safe-Routes-to-School-Program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ransportation.gov/mission/health/Child-Passenger-Safety-laws-child-safety-seat-distribution-programs-education-and-enhanced-enforcement" TargetMode="External"/><Relationship Id="rId11" Type="http://schemas.openxmlformats.org/officeDocument/2006/relationships/hyperlink" Target="https://www.transportation.gov/mission/health/promoting-connectivity" TargetMode="External"/><Relationship Id="rId24" Type="http://schemas.openxmlformats.org/officeDocument/2006/relationships/hyperlink" Target="https://www.transportation.gov/mission/health/expand-public-transportation-systems-and-offer-incentives" TargetMode="External"/><Relationship Id="rId5" Type="http://schemas.openxmlformats.org/officeDocument/2006/relationships/hyperlink" Target="https://www.transportation.gov/mission/health/In-vehicle-Performance-Monitoring-and-Feedback" TargetMode="External"/><Relationship Id="rId15" Type="http://schemas.openxmlformats.org/officeDocument/2006/relationships/hyperlink" Target="https://www.transportation.gov/mission/health/distracted-driving-laws-education-and-enforcement" TargetMode="External"/><Relationship Id="rId23" Type="http://schemas.openxmlformats.org/officeDocument/2006/relationships/hyperlink" Target="https://www.transportation.gov/mission/health/seat-belt-laws" TargetMode="External"/><Relationship Id="rId10" Type="http://schemas.openxmlformats.org/officeDocument/2006/relationships/hyperlink" Target="https://www.transportation.gov/mission/health/health-performance-metrics" TargetMode="External"/><Relationship Id="rId19" Type="http://schemas.openxmlformats.org/officeDocument/2006/relationships/hyperlink" Target="https://www.transportation.gov/mission/health/improve-road-safety" TargetMode="External"/><Relationship Id="rId4" Type="http://schemas.openxmlformats.org/officeDocument/2006/relationships/hyperlink" Target="https://www.transportation.gov/mission/health/graduated-driver-licensing-systems" TargetMode="External"/><Relationship Id="rId9" Type="http://schemas.openxmlformats.org/officeDocument/2006/relationships/hyperlink" Target="https://www.transportation.gov/mission/health/clean-freight" TargetMode="External"/><Relationship Id="rId14" Type="http://schemas.openxmlformats.org/officeDocument/2006/relationships/hyperlink" Target="https://www.transportation.gov/mission/health/ride-sharing-programs" TargetMode="External"/><Relationship Id="rId22" Type="http://schemas.openxmlformats.org/officeDocument/2006/relationships/hyperlink" Target="https://www.transportation.gov/mission/health/improve-vehicles-and-fuels" TargetMode="External"/><Relationship Id="rId27" Type="http://schemas.openxmlformats.org/officeDocument/2006/relationships/hyperlink" Target="https://www.transportation.gov/mission/health/Traffic-Calming-to-Slow-Vehicle-Spee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ealth.state.mn.us/communities/environment/hia/docs/mndothiafinalre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9"/>
            <a:ext cx="9144000" cy="12951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Sustainability and Public Health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92981" y="4998341"/>
            <a:ext cx="7158038" cy="1097128"/>
          </a:xfrm>
        </p:spPr>
        <p:txBody>
          <a:bodyPr>
            <a:normAutofit/>
          </a:bodyPr>
          <a:lstStyle/>
          <a:p>
            <a:r>
              <a:rPr lang="en-US" dirty="0" smtClean="0"/>
              <a:t>MnDOT – OSPH Work Plan Development</a:t>
            </a:r>
            <a:br>
              <a:rPr lang="en-US" dirty="0" smtClean="0"/>
            </a:br>
            <a:r>
              <a:rPr lang="en-US" dirty="0" smtClean="0"/>
              <a:t>Summer 2019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363" y="0"/>
            <a:ext cx="4016317" cy="34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Office of Sustainability </a:t>
            </a:r>
            <a:r>
              <a:rPr lang="en-US" sz="3200" b="1" dirty="0" smtClean="0"/>
              <a:t>and </a:t>
            </a:r>
            <a:r>
              <a:rPr lang="en-US" sz="3200" b="1" dirty="0"/>
              <a:t>Public </a:t>
            </a:r>
            <a:r>
              <a:rPr lang="en-US" sz="3200" b="1" dirty="0" smtClean="0"/>
              <a:t>Health</a:t>
            </a:r>
          </a:p>
          <a:p>
            <a:pPr marL="0" indent="0" algn="ctr">
              <a:buNone/>
            </a:pPr>
            <a:r>
              <a:rPr lang="en-US" dirty="0" smtClean="0"/>
              <a:t>Jeffrey Meek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j</a:t>
            </a:r>
            <a:r>
              <a:rPr lang="en-US" sz="2400" dirty="0" smtClean="0">
                <a:hlinkClick r:id="rId2"/>
              </a:rPr>
              <a:t>effrey.meek@state.mn.us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651-366-4263 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www.dot.state.mn.us/sustainability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066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60500"/>
            <a:ext cx="8648700" cy="48958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What </a:t>
            </a:r>
            <a:r>
              <a:rPr lang="en-US" sz="3600" dirty="0"/>
              <a:t>comes to mind when you think about </a:t>
            </a:r>
            <a:r>
              <a:rPr lang="en-US" sz="3600" dirty="0" smtClean="0"/>
              <a:t>people’s </a:t>
            </a:r>
            <a:r>
              <a:rPr lang="en-US" sz="3600" dirty="0"/>
              <a:t>health and transportation?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60500"/>
            <a:ext cx="8648700" cy="48958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How </a:t>
            </a:r>
            <a:r>
              <a:rPr lang="en-US" sz="3600" dirty="0"/>
              <a:t>does transportation affect public health (positively or negatively</a:t>
            </a:r>
            <a:r>
              <a:rPr lang="en-US" sz="3600" dirty="0" smtClean="0"/>
              <a:t>) for people?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60500"/>
            <a:ext cx="8648700" cy="48958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What </a:t>
            </a:r>
            <a:r>
              <a:rPr lang="en-US" sz="3600" dirty="0"/>
              <a:t>would a transportation system that supports/promotes public health look like to you?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1460500"/>
            <a:ext cx="8765721" cy="489585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dirty="0"/>
              <a:t>Are there things that MnDOT is already doing to support public health and healthy communities</a:t>
            </a:r>
            <a:r>
              <a:rPr lang="en-US" sz="3600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1460500"/>
            <a:ext cx="8765721" cy="489585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dirty="0" smtClean="0"/>
              <a:t>What work does your organization do that MnDOT can learn from?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1460500"/>
            <a:ext cx="8765721" cy="489585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dirty="0" smtClean="0"/>
              <a:t>Do you see opportunities for you/your office to promote public health and healthy communities?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60500"/>
            <a:ext cx="8648700" cy="489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What can our office do to add value/better promote healthier people and healthier communities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60500"/>
            <a:ext cx="8648700" cy="4895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</a:t>
            </a:r>
            <a:r>
              <a:rPr lang="en-US" sz="3600" dirty="0"/>
              <a:t>would be measures of success for how transportation supports and promotes public health?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MPCA: Life and Breath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143" t="19100" r="12976" b="17830"/>
          <a:stretch/>
        </p:blipFill>
        <p:spPr>
          <a:xfrm>
            <a:off x="4049485" y="1759060"/>
            <a:ext cx="4585608" cy="2331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2976" t="28836" r="19166" b="8095"/>
          <a:stretch/>
        </p:blipFill>
        <p:spPr>
          <a:xfrm>
            <a:off x="4386262" y="4230468"/>
            <a:ext cx="3912054" cy="24910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114" y="1743749"/>
            <a:ext cx="3559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5-10</a:t>
            </a:r>
            <a:r>
              <a:rPr lang="en-US" dirty="0"/>
              <a:t>% of all residents who died, and </a:t>
            </a:r>
            <a:r>
              <a:rPr lang="en-US" dirty="0" smtClean="0"/>
              <a:t>1-5</a:t>
            </a:r>
            <a:r>
              <a:rPr lang="en-US" dirty="0"/>
              <a:t>% of </a:t>
            </a:r>
            <a:r>
              <a:rPr lang="en-US" dirty="0" smtClean="0"/>
              <a:t>hospital </a:t>
            </a:r>
            <a:r>
              <a:rPr lang="en-US" dirty="0"/>
              <a:t>or emergency room </a:t>
            </a:r>
            <a:r>
              <a:rPr lang="en-US" dirty="0" smtClean="0"/>
              <a:t>visits for </a:t>
            </a:r>
            <a:r>
              <a:rPr lang="en-US" dirty="0"/>
              <a:t>heart and lung problems, </a:t>
            </a:r>
            <a:r>
              <a:rPr lang="en-US" dirty="0" smtClean="0"/>
              <a:t>was partly </a:t>
            </a:r>
            <a:r>
              <a:rPr lang="en-US" dirty="0"/>
              <a:t>because of fine particles in the air or ground-level ozone.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2,000 </a:t>
            </a:r>
            <a:r>
              <a:rPr lang="en-US" dirty="0"/>
              <a:t>to 4,000 deaths, 500 additional hospital stays, and 800 emergency room visits.</a:t>
            </a:r>
          </a:p>
        </p:txBody>
      </p:sp>
    </p:spTree>
    <p:extLst>
      <p:ext uri="{BB962C8B-B14F-4D97-AF65-F5344CB8AC3E}">
        <p14:creationId xmlns:p14="http://schemas.microsoft.com/office/powerpoint/2010/main" val="5551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MnDOT Sustainability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9" y="1594999"/>
            <a:ext cx="4216401" cy="329137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258" y="4560833"/>
            <a:ext cx="2918481" cy="216064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495" y="1529683"/>
            <a:ext cx="4325466" cy="196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495" y="3540742"/>
            <a:ext cx="4440277" cy="22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Health and Transportation - FHWA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06909"/>
              </p:ext>
            </p:extLst>
          </p:nvPr>
        </p:nvGraphicFramePr>
        <p:xfrm>
          <a:off x="628650" y="1616078"/>
          <a:ext cx="7886700" cy="47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37"/>
                <a:gridCol w="2351463"/>
                <a:gridCol w="291985"/>
                <a:gridCol w="2336915"/>
                <a:gridCol w="323157"/>
                <a:gridCol w="2305743"/>
              </a:tblGrid>
              <a:tr h="370840">
                <a:tc gridSpan="6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dirty="0" smtClean="0"/>
                        <a:t>FHWA Health</a:t>
                      </a:r>
                      <a:r>
                        <a:rPr lang="en-US" baseline="0" dirty="0" smtClean="0"/>
                        <a:t> and Transportation Strategies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Built environment strategies to deter crime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Graduated driver licensing systems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In-vehicle monitoring and feedback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Child Passenger Safety laws, child safety seat distribution programs, education and enhanced enforcement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Health impact assessment (HIA)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Multimodal access to public transportation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Clean freight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Health performance metrics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Promote connectivity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Complete Streets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High-occupancy vehicle lanes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Ride sharing programs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Distracted driving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Impaired driving laws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Rural public transportation systems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Encourage and promote safe bicycling and walking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Improve roadway safety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Safe Routes to School programs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Expand bicycle and pedestrian infrastructure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Improve vehicles and fuels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Seat belt laws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Expand public transportation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Integrate health and transportation planning</a:t>
                      </a:r>
                      <a:endParaRPr lang="en-US" sz="1500" b="0" i="0" u="sng" strike="noStrike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Strengthen helmet laws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FontTx/>
                        <a:buNone/>
                      </a:pPr>
                      <a:r>
                        <a:rPr lang="en-US" sz="15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chemeClr val="accent1"/>
                        </a:buClr>
                        <a:buSzPts val="1100"/>
                        <a:buFontTx/>
                        <a:buNone/>
                      </a:pPr>
                      <a:r>
                        <a:rPr lang="en-US" sz="1500" b="0" i="0" u="sng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hlinkClick r:id="rId27"/>
                        </a:rPr>
                        <a:t>Traffic calming to slow vehicle speeds</a:t>
                      </a:r>
                      <a:endParaRPr lang="en-US" sz="1500" b="0" i="0" u="sng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/>
              <a:t>Health and </a:t>
            </a:r>
            <a:r>
              <a:rPr lang="en-US" dirty="0" smtClean="0"/>
              <a:t>Transportation – Other States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100" y="1714499"/>
            <a:ext cx="3206275" cy="428108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750" y="1714499"/>
            <a:ext cx="3224250" cy="428940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8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/>
              <a:t>Health and </a:t>
            </a:r>
            <a:r>
              <a:rPr lang="en-US" dirty="0" smtClean="0"/>
              <a:t>Transportation - MnDOT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37293" y="5277771"/>
            <a:ext cx="6729557" cy="1206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While medicine and health care have received the most attention (and investment), they only contribute a small part to our health status. Other factors, such as our social and physical environments, play a greater role in shaping our health.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914" y="1499626"/>
            <a:ext cx="4192172" cy="328632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59207" y="4801030"/>
            <a:ext cx="4849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4"/>
              </a:rPr>
              <a:t>https://www.health.state.mn.us/communities/environment/hia/docs/mndothiafinalreport.pdf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957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/>
              <a:t>Health and Transportation - MnDOT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90" y="1494154"/>
            <a:ext cx="2462626" cy="32264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543" y="3154679"/>
            <a:ext cx="2356960" cy="305276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394" y="1494153"/>
            <a:ext cx="2474156" cy="32264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528" y="1494153"/>
            <a:ext cx="2489704" cy="322945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060" y="3154679"/>
            <a:ext cx="2429290" cy="305276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6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865"/>
          </a:solidFill>
        </p:spPr>
        <p:txBody>
          <a:bodyPr/>
          <a:lstStyle/>
          <a:p>
            <a:r>
              <a:rPr lang="en-US" dirty="0" smtClean="0"/>
              <a:t>OSPH Work Plan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OSPH engagement – Summer 2019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MnDOT staff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External stakeholders</a:t>
            </a:r>
          </a:p>
          <a:p>
            <a:pPr marL="914389" lvl="1" indent="-457200">
              <a:buFont typeface="+mj-lt"/>
              <a:buAutoNum type="arabicPeriod"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OSPH </a:t>
            </a:r>
            <a:r>
              <a:rPr lang="en-US" dirty="0" smtClean="0"/>
              <a:t>work plan – Fall 2019</a:t>
            </a:r>
            <a:endParaRPr lang="en-US" dirty="0"/>
          </a:p>
          <a:p>
            <a:pPr marL="914389" lvl="1" indent="-457200">
              <a:buFont typeface="+mj-lt"/>
              <a:buAutoNum type="arabicPeriod"/>
            </a:pPr>
            <a:r>
              <a:rPr lang="en-US" dirty="0" smtClean="0"/>
              <a:t>Based on feedback, develop work </a:t>
            </a:r>
            <a:r>
              <a:rPr lang="en-US" dirty="0"/>
              <a:t>plan for public health, including strategies and specific actions by Nov 1,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OSPH Outreach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258275"/>
              </p:ext>
            </p:extLst>
          </p:nvPr>
        </p:nvGraphicFramePr>
        <p:xfrm>
          <a:off x="628650" y="1419727"/>
          <a:ext cx="7886700" cy="254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78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 &amp; Active Transportation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(OTAT)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Management &amp; Technology Support (OPTMS)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 Engagement &amp; Constituent Services (PECS)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Groups (Planning, Pre-Construction, Construction, and Operations)</a:t>
                      </a:r>
                      <a:r>
                        <a:rPr lang="en-US" sz="5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Transportation Systems Management (OTSM)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&amp; Innovative Contracting (OCIC)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of Civil Rights (OCR)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Engineers</a:t>
                      </a:r>
                    </a:p>
                  </a:txBody>
                  <a:tcPr marL="68580" marR="68580" marT="0" marB="0" anchor="ctr"/>
                </a:tc>
              </a:tr>
              <a:tr h="391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Aid (feedback on Counties)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Enterprise Sustainability (OES)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I-94 Project/Reconnecting Rondo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Connected &amp; Automated Vehicles (CAVx)</a:t>
                      </a:r>
                    </a:p>
                  </a:txBody>
                  <a:tcPr marL="68580" marR="68580" marT="0" marB="0" anchor="ctr"/>
                </a:tc>
              </a:tr>
              <a:tr h="587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Senior Leadership Team (SLT)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MnDOT Library - Survey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 Division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Organizational Planning and Management 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(OPM)</a:t>
                      </a:r>
                    </a:p>
                  </a:txBody>
                  <a:tcPr marL="68580" marR="68580" marT="0" marB="0" anchor="ctr"/>
                </a:tc>
              </a:tr>
              <a:tr h="391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Affairs, includes Tribal Liaison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Traffic Engineering 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(OTE)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698953"/>
              </p:ext>
            </p:extLst>
          </p:nvPr>
        </p:nvGraphicFramePr>
        <p:xfrm>
          <a:off x="628650" y="3965418"/>
          <a:ext cx="7886700" cy="262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Stakeholders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FHWA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EQB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Council/Metro Transit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 of M; CTS/Humphrey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Development Commissions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Tribal</a:t>
                      </a:r>
                      <a:r>
                        <a:rPr lang="en-US" sz="1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Governments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Mpls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Green Zones,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Transportation Planning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Paul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Duluth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Rochester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Albert Lea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Mankato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Nordic countries/partners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 MN (TMO)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 Transit Authority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American Heart and/or Lung Association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307</TotalTime>
  <Words>875</Words>
  <Application>Microsoft Office PowerPoint</Application>
  <PresentationFormat>On-screen Show (4:3)</PresentationFormat>
  <Paragraphs>203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NeueHaasGroteskText Std</vt:lpstr>
      <vt:lpstr>Times New Roman</vt:lpstr>
      <vt:lpstr>MN.IT</vt:lpstr>
      <vt:lpstr>Sustainability and Public Health</vt:lpstr>
      <vt:lpstr>MPCA: Life and Breath Report</vt:lpstr>
      <vt:lpstr>MnDOT Sustainability</vt:lpstr>
      <vt:lpstr>Health and Transportation - FHWA</vt:lpstr>
      <vt:lpstr>Health and Transportation – Other States</vt:lpstr>
      <vt:lpstr>Health and Transportation - MnDOT</vt:lpstr>
      <vt:lpstr>Health and Transportation - MnDOT</vt:lpstr>
      <vt:lpstr>OSPH Work Plan </vt:lpstr>
      <vt:lpstr>OSPH Outreach</vt:lpstr>
      <vt:lpstr>Contact Information</vt:lpstr>
      <vt:lpstr>Outreach Questions</vt:lpstr>
      <vt:lpstr>Outreach Questions</vt:lpstr>
      <vt:lpstr>Outreach Questions</vt:lpstr>
      <vt:lpstr>Outreach Questions</vt:lpstr>
      <vt:lpstr>Outreach Questions</vt:lpstr>
      <vt:lpstr>Outreach Questions</vt:lpstr>
      <vt:lpstr>Outreach Questions</vt:lpstr>
      <vt:lpstr>Outreach Questions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and Public Health</dc:title>
  <dc:subject>PowerPoint Template</dc:subject>
  <dc:creator>Timothy Sexton</dc:creator>
  <cp:keywords>PowerPoint, Template</cp:keywords>
  <dc:description>Version 1.1, Released 8-2016</dc:description>
  <cp:lastModifiedBy>Meek, Jeffrey (DOT)</cp:lastModifiedBy>
  <cp:revision>31</cp:revision>
  <cp:lastPrinted>2019-06-18T15:17:37Z</cp:lastPrinted>
  <dcterms:created xsi:type="dcterms:W3CDTF">2019-06-18T13:45:43Z</dcterms:created>
  <dcterms:modified xsi:type="dcterms:W3CDTF">2019-08-19T21:04:58Z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