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2" r:id="rId6"/>
    <p:sldId id="257" r:id="rId7"/>
    <p:sldId id="260" r:id="rId8"/>
    <p:sldId id="261" r:id="rId9"/>
    <p:sldId id="258"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E038EF-3A9F-484E-8C92-0D41CA586179}" v="5" dt="2019-08-23T13:13:36.7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91" autoAdjust="0"/>
    <p:restoredTop sz="94660"/>
  </p:normalViewPr>
  <p:slideViewPr>
    <p:cSldViewPr snapToGrid="0">
      <p:cViewPr varScale="1">
        <p:scale>
          <a:sx n="87" d="100"/>
          <a:sy n="87" d="100"/>
        </p:scale>
        <p:origin x="60" y="5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51E3B-6435-4EED-A7F9-BDA93C61D6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9D04B7-39BA-4C1A-939F-1B870D2A48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869E4F-33EA-4967-853C-58C96AD048EB}"/>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5" name="Footer Placeholder 4">
            <a:extLst>
              <a:ext uri="{FF2B5EF4-FFF2-40B4-BE49-F238E27FC236}">
                <a16:creationId xmlns:a16="http://schemas.microsoft.com/office/drawing/2014/main" id="{E55856E0-AE21-435E-979E-4C328D8864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6DAAB0-62E3-4D60-9BB0-3E44DA6D14CC}"/>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737680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BA670-4C9F-4A9C-9017-0BB8A03A50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1B8850-4FE9-4964-9808-6378FE0179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0DB79C-4792-418C-AD7B-62BB3E0632A8}"/>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5" name="Footer Placeholder 4">
            <a:extLst>
              <a:ext uri="{FF2B5EF4-FFF2-40B4-BE49-F238E27FC236}">
                <a16:creationId xmlns:a16="http://schemas.microsoft.com/office/drawing/2014/main" id="{108F9FCC-2D8A-4F74-BFC2-B0D702827EA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5D7E981-F09C-4C34-A073-E0EA81127A92}"/>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2975499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667C15-32E6-440A-B242-4FC9C0B0EB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43C839-92DB-4D6F-9E7E-02DD624D55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8A65BE-2B1C-466E-8B41-DA20F322AC6D}"/>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5" name="Footer Placeholder 4">
            <a:extLst>
              <a:ext uri="{FF2B5EF4-FFF2-40B4-BE49-F238E27FC236}">
                <a16:creationId xmlns:a16="http://schemas.microsoft.com/office/drawing/2014/main" id="{B59A0351-4358-43CE-B055-08AFA583248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8AC2055-5119-4F7B-8BD6-3F55804D2D0E}"/>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3049633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24293-D73B-4637-BF4B-524C3E3C85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8D8520-61F6-4D86-87C1-D61899A87F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C049C3-B41C-4664-B87B-779A24C6F5DC}"/>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5" name="Footer Placeholder 4">
            <a:extLst>
              <a:ext uri="{FF2B5EF4-FFF2-40B4-BE49-F238E27FC236}">
                <a16:creationId xmlns:a16="http://schemas.microsoft.com/office/drawing/2014/main" id="{2BA0A5E2-264C-4FBB-BAAD-0AA6DD5132B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251780C-0D37-4771-908C-689450BCE179}"/>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4011646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1646B-7581-42F5-9D94-5951AC3468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8E4F87-52DC-49BE-8D6E-642D4E3914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164546-1228-45EF-9205-BD276791F8E8}"/>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5" name="Footer Placeholder 4">
            <a:extLst>
              <a:ext uri="{FF2B5EF4-FFF2-40B4-BE49-F238E27FC236}">
                <a16:creationId xmlns:a16="http://schemas.microsoft.com/office/drawing/2014/main" id="{1100A9E0-012A-40DB-98B2-8FFED9A0BB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7FC1E12-1538-418C-BDBC-0934F4991FBF}"/>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1735361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9538D-507E-4205-8270-3E958D1C23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2FE1C1-FE57-4C21-A76E-49D06E17F3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CA0302-CD5E-41C5-9BFA-4CA528E594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E62F47-7F5E-481B-ACEC-E77BE6CF1600}"/>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6" name="Footer Placeholder 5">
            <a:extLst>
              <a:ext uri="{FF2B5EF4-FFF2-40B4-BE49-F238E27FC236}">
                <a16:creationId xmlns:a16="http://schemas.microsoft.com/office/drawing/2014/main" id="{C429C7E4-9659-4700-9CE0-758E4A48C74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7810ECC-F0A0-4202-BE3C-AAFFA5912579}"/>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2148689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5BEA9-11CA-4E1E-B911-1368CA0F8F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04EA24-1D98-4193-861F-E2C0140EE7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1DDA50-9729-405E-AA3E-F73BCC5524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942CB3-5F03-4954-89B0-888280C3E7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87A88F-DCE7-4387-95AA-CE0E8417DB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46ACEF-E8DB-40BD-B1FE-9535DF969CC2}"/>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8" name="Footer Placeholder 7">
            <a:extLst>
              <a:ext uri="{FF2B5EF4-FFF2-40B4-BE49-F238E27FC236}">
                <a16:creationId xmlns:a16="http://schemas.microsoft.com/office/drawing/2014/main" id="{1C31A835-F218-4B1C-9AA9-CD6B924871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EC4053E-56AD-46A9-BD7A-A53AA147B470}"/>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952176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39905-5F39-4A90-8C71-3AFEE1B331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938FE5-F31B-48E6-A34A-BCD24123A8F4}"/>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4" name="Footer Placeholder 3">
            <a:extLst>
              <a:ext uri="{FF2B5EF4-FFF2-40B4-BE49-F238E27FC236}">
                <a16:creationId xmlns:a16="http://schemas.microsoft.com/office/drawing/2014/main" id="{50ABD501-DE17-40E4-A2B9-04D5F292E32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4DB4E4E-96B5-47CD-9128-ACCEFF67F356}"/>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293579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AC2F55-B28D-4F05-98FC-7C975E09C455}"/>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3" name="Footer Placeholder 2">
            <a:extLst>
              <a:ext uri="{FF2B5EF4-FFF2-40B4-BE49-F238E27FC236}">
                <a16:creationId xmlns:a16="http://schemas.microsoft.com/office/drawing/2014/main" id="{1C4AFA2C-3979-44E9-891A-19503203026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D88EF6D-1D5E-43E5-8B9F-C3E426744189}"/>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2738105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0ACC7-F438-467B-AABC-40B81DBA72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9DCC18-2878-4319-BC9F-F70866535B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548B908-4AE3-47D5-9E9B-BC364FD49D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2BBF21-DEC7-4530-93BF-8119C2726351}"/>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6" name="Footer Placeholder 5">
            <a:extLst>
              <a:ext uri="{FF2B5EF4-FFF2-40B4-BE49-F238E27FC236}">
                <a16:creationId xmlns:a16="http://schemas.microsoft.com/office/drawing/2014/main" id="{DB0B78D7-7673-4D88-8283-1373C0209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CEC1DD6-7874-4A32-90BF-C95C37CD1B5E}"/>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229832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ABDA0-7E64-46CE-8FB4-D2CC75801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6DD4610-97F2-456C-AE92-01F951A908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181C555-C4B2-4D9F-886E-9FE86661B2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4E3C95-2B22-4192-A57C-D3A762C01BB8}"/>
              </a:ext>
            </a:extLst>
          </p:cNvPr>
          <p:cNvSpPr>
            <a:spLocks noGrp="1"/>
          </p:cNvSpPr>
          <p:nvPr>
            <p:ph type="dt" sz="half" idx="10"/>
          </p:nvPr>
        </p:nvSpPr>
        <p:spPr/>
        <p:txBody>
          <a:bodyPr/>
          <a:lstStyle/>
          <a:p>
            <a:fld id="{95D2BA48-FA6F-45EB-B4E8-BD4AF39F9350}" type="datetimeFigureOut">
              <a:rPr lang="en-US" smtClean="0"/>
              <a:t>8/27/2019</a:t>
            </a:fld>
            <a:endParaRPr lang="en-US" dirty="0"/>
          </a:p>
        </p:txBody>
      </p:sp>
      <p:sp>
        <p:nvSpPr>
          <p:cNvPr id="6" name="Footer Placeholder 5">
            <a:extLst>
              <a:ext uri="{FF2B5EF4-FFF2-40B4-BE49-F238E27FC236}">
                <a16:creationId xmlns:a16="http://schemas.microsoft.com/office/drawing/2014/main" id="{81922AE2-1377-43CF-A613-663A7454214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6528855-4911-419D-BA5E-F4B82DCA675F}"/>
              </a:ext>
            </a:extLst>
          </p:cNvPr>
          <p:cNvSpPr>
            <a:spLocks noGrp="1"/>
          </p:cNvSpPr>
          <p:nvPr>
            <p:ph type="sldNum" sz="quarter" idx="12"/>
          </p:nvPr>
        </p:nvSpPr>
        <p:spPr/>
        <p:txBody>
          <a:bodyPr/>
          <a:lstStyle/>
          <a:p>
            <a:fld id="{CF511822-A120-47C2-8460-A06F6FADF2DD}" type="slidenum">
              <a:rPr lang="en-US" smtClean="0"/>
              <a:t>‹#›</a:t>
            </a:fld>
            <a:endParaRPr lang="en-US" dirty="0"/>
          </a:p>
        </p:txBody>
      </p:sp>
    </p:spTree>
    <p:extLst>
      <p:ext uri="{BB962C8B-B14F-4D97-AF65-F5344CB8AC3E}">
        <p14:creationId xmlns:p14="http://schemas.microsoft.com/office/powerpoint/2010/main" val="748234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7E2209-1C56-4368-B2AA-14C7CCFC2B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67636-2DDF-4A4E-8E0C-F7EBF0FE77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752F24-4CF8-4252-B21C-748D1D15B1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D2BA48-FA6F-45EB-B4E8-BD4AF39F9350}" type="datetimeFigureOut">
              <a:rPr lang="en-US" smtClean="0"/>
              <a:t>8/27/2019</a:t>
            </a:fld>
            <a:endParaRPr lang="en-US" dirty="0"/>
          </a:p>
        </p:txBody>
      </p:sp>
      <p:sp>
        <p:nvSpPr>
          <p:cNvPr id="5" name="Footer Placeholder 4">
            <a:extLst>
              <a:ext uri="{FF2B5EF4-FFF2-40B4-BE49-F238E27FC236}">
                <a16:creationId xmlns:a16="http://schemas.microsoft.com/office/drawing/2014/main" id="{48EF2622-7D3C-4562-A856-52BBCC18C6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86A681B-58BF-4608-9254-292C350939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511822-A120-47C2-8460-A06F6FADF2DD}" type="slidenum">
              <a:rPr lang="en-US" smtClean="0"/>
              <a:t>‹#›</a:t>
            </a:fld>
            <a:endParaRPr lang="en-US" dirty="0"/>
          </a:p>
        </p:txBody>
      </p:sp>
    </p:spTree>
    <p:extLst>
      <p:ext uri="{BB962C8B-B14F-4D97-AF65-F5344CB8AC3E}">
        <p14:creationId xmlns:p14="http://schemas.microsoft.com/office/powerpoint/2010/main" val="3421793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3F24CE-46F5-4C5B-92DE-D3557F065FEE}"/>
              </a:ext>
            </a:extLst>
          </p:cNvPr>
          <p:cNvSpPr>
            <a:spLocks noGrp="1"/>
          </p:cNvSpPr>
          <p:nvPr>
            <p:ph type="title"/>
          </p:nvPr>
        </p:nvSpPr>
        <p:spPr/>
        <p:txBody>
          <a:bodyPr>
            <a:normAutofit/>
          </a:bodyPr>
          <a:lstStyle/>
          <a:p>
            <a:pPr algn="ctr"/>
            <a:r>
              <a:rPr lang="en-US" sz="3200" dirty="0"/>
              <a:t>AMERICA’S TRANSPORTATION INFRASTRUCTURE ACT</a:t>
            </a:r>
            <a:br>
              <a:rPr lang="en-US" sz="3200" dirty="0"/>
            </a:br>
            <a:r>
              <a:rPr lang="en-US" sz="3200" dirty="0"/>
              <a:t>S. 2302</a:t>
            </a:r>
          </a:p>
        </p:txBody>
      </p:sp>
      <p:sp>
        <p:nvSpPr>
          <p:cNvPr id="7" name="Content Placeholder 6">
            <a:extLst>
              <a:ext uri="{FF2B5EF4-FFF2-40B4-BE49-F238E27FC236}">
                <a16:creationId xmlns:a16="http://schemas.microsoft.com/office/drawing/2014/main" id="{4DC45716-F90E-4A4F-8324-02DAA23369BA}"/>
              </a:ext>
            </a:extLst>
          </p:cNvPr>
          <p:cNvSpPr>
            <a:spLocks noGrp="1"/>
          </p:cNvSpPr>
          <p:nvPr>
            <p:ph idx="1"/>
          </p:nvPr>
        </p:nvSpPr>
        <p:spPr/>
        <p:txBody>
          <a:bodyPr>
            <a:normAutofit lnSpcReduction="10000"/>
          </a:bodyPr>
          <a:lstStyle/>
          <a:p>
            <a:r>
              <a:rPr lang="en-US" sz="2000" dirty="0">
                <a:latin typeface="Arial" panose="020B0604020202020204" pitchFamily="34" charset="0"/>
                <a:cs typeface="Arial" panose="020B0604020202020204" pitchFamily="34" charset="0"/>
              </a:rPr>
              <a:t>The Senate Environment and Public Works (EPW) Committee unanimously approved (23-0) and reported the amended bill on July 30th. </a:t>
            </a:r>
          </a:p>
          <a:p>
            <a:r>
              <a:rPr lang="en-US" sz="2000" dirty="0">
                <a:latin typeface="Arial" panose="020B0604020202020204" pitchFamily="34" charset="0"/>
                <a:cs typeface="Arial" panose="020B0604020202020204" pitchFamily="34" charset="0"/>
              </a:rPr>
              <a:t>This bill only reflects changes to the highway issues under the jurisdiction of the EPW Committee.  There are three other committees that must act to complete a traditional surface transportation bill.</a:t>
            </a:r>
          </a:p>
          <a:p>
            <a:r>
              <a:rPr lang="en-US" sz="2000" dirty="0">
                <a:latin typeface="Arial" panose="020B0604020202020204" pitchFamily="34" charset="0"/>
                <a:cs typeface="Arial" panose="020B0604020202020204" pitchFamily="34" charset="0"/>
              </a:rPr>
              <a:t>ATIA provides a total of $287 billion in contract authority, over five years, from the highway account of the Highway Trust Fund.  This is a 27% increase above the FAST Act. </a:t>
            </a:r>
          </a:p>
          <a:p>
            <a:r>
              <a:rPr lang="en-US" sz="2000" dirty="0">
                <a:latin typeface="Arial" panose="020B0604020202020204" pitchFamily="34" charset="0"/>
                <a:cs typeface="Arial" panose="020B0604020202020204" pitchFamily="34" charset="0"/>
              </a:rPr>
              <a:t>ATIA is not paid for – the Senate Finance Committee and Senate leaders will determine the pay-fors.</a:t>
            </a:r>
          </a:p>
          <a:p>
            <a:r>
              <a:rPr lang="en-US" sz="2000" dirty="0">
                <a:latin typeface="Arial" panose="020B0604020202020204" pitchFamily="34" charset="0"/>
                <a:cs typeface="Arial" panose="020B0604020202020204" pitchFamily="34" charset="0"/>
              </a:rPr>
              <a:t>ATIA would also repeal the $7.6 billion rescission in the FAST Act.  The rescission takes effect on July 1, 2020. </a:t>
            </a:r>
          </a:p>
          <a:p>
            <a:pPr lvl="1"/>
            <a:r>
              <a:rPr lang="en-US" sz="1600" dirty="0">
                <a:latin typeface="Arial" panose="020B0604020202020204" pitchFamily="34" charset="0"/>
                <a:cs typeface="Arial" panose="020B0604020202020204" pitchFamily="34" charset="0"/>
              </a:rPr>
              <a:t>There are also two stand alone bills in each chamber to repeal the rescission.</a:t>
            </a:r>
          </a:p>
          <a:p>
            <a:r>
              <a:rPr lang="en-US" sz="2000" dirty="0">
                <a:latin typeface="Arial" panose="020B0604020202020204" pitchFamily="34" charset="0"/>
                <a:cs typeface="Arial" panose="020B0604020202020204" pitchFamily="34" charset="0"/>
              </a:rPr>
              <a:t>The formula used to apportion highway funding is basically the same as under the FAST Act. </a:t>
            </a:r>
          </a:p>
        </p:txBody>
      </p:sp>
    </p:spTree>
    <p:extLst>
      <p:ext uri="{BB962C8B-B14F-4D97-AF65-F5344CB8AC3E}">
        <p14:creationId xmlns:p14="http://schemas.microsoft.com/office/powerpoint/2010/main" val="1776926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D52C6-ADB9-41FA-87E6-7F07F5B6CFFB}"/>
              </a:ext>
            </a:extLst>
          </p:cNvPr>
          <p:cNvSpPr>
            <a:spLocks noGrp="1"/>
          </p:cNvSpPr>
          <p:nvPr>
            <p:ph type="title"/>
          </p:nvPr>
        </p:nvSpPr>
        <p:spPr/>
        <p:txBody>
          <a:bodyPr/>
          <a:lstStyle/>
          <a:p>
            <a:r>
              <a:rPr lang="en-US" dirty="0"/>
              <a:t>Next Steps </a:t>
            </a:r>
          </a:p>
        </p:txBody>
      </p:sp>
      <p:sp>
        <p:nvSpPr>
          <p:cNvPr id="3" name="Content Placeholder 2">
            <a:extLst>
              <a:ext uri="{FF2B5EF4-FFF2-40B4-BE49-F238E27FC236}">
                <a16:creationId xmlns:a16="http://schemas.microsoft.com/office/drawing/2014/main" id="{F68CED82-1668-4A41-B261-A8C424438371}"/>
              </a:ext>
            </a:extLst>
          </p:cNvPr>
          <p:cNvSpPr>
            <a:spLocks noGrp="1"/>
          </p:cNvSpPr>
          <p:nvPr>
            <p:ph idx="1"/>
          </p:nvPr>
        </p:nvSpPr>
        <p:spPr/>
        <p:txBody>
          <a:bodyPr>
            <a:normAutofit/>
          </a:bodyPr>
          <a:lstStyle/>
          <a:p>
            <a:r>
              <a:rPr lang="en-US" sz="2000" dirty="0">
                <a:latin typeface="Arial" panose="020B0604020202020204" pitchFamily="34" charset="0"/>
                <a:cs typeface="Arial" panose="020B0604020202020204" pitchFamily="34" charset="0"/>
              </a:rPr>
              <a:t>In the Senate </a:t>
            </a:r>
          </a:p>
          <a:p>
            <a:pPr lvl="1"/>
            <a:r>
              <a:rPr lang="en-US" sz="1600" dirty="0">
                <a:latin typeface="Arial" panose="020B0604020202020204" pitchFamily="34" charset="0"/>
                <a:cs typeface="Arial" panose="020B0604020202020204" pitchFamily="34" charset="0"/>
              </a:rPr>
              <a:t>Banking, Housing, and Urban Affairs -  public transportation </a:t>
            </a:r>
          </a:p>
          <a:p>
            <a:pPr lvl="1"/>
            <a:r>
              <a:rPr lang="en-US" sz="1600" dirty="0">
                <a:latin typeface="Arial" panose="020B0604020202020204" pitchFamily="34" charset="0"/>
                <a:cs typeface="Arial" panose="020B0604020202020204" pitchFamily="34" charset="0"/>
              </a:rPr>
              <a:t>Commerce, Science, and Transportation – motor carrier safety, rail</a:t>
            </a:r>
          </a:p>
          <a:p>
            <a:pPr lvl="1"/>
            <a:r>
              <a:rPr lang="en-US" sz="1600" dirty="0">
                <a:latin typeface="Arial" panose="020B0604020202020204" pitchFamily="34" charset="0"/>
                <a:cs typeface="Arial" panose="020B0604020202020204" pitchFamily="34" charset="0"/>
              </a:rPr>
              <a:t>Finance – revenue to pay for the Senate bill</a:t>
            </a:r>
          </a:p>
          <a:p>
            <a:pPr lvl="1"/>
            <a:r>
              <a:rPr lang="en-US" sz="1600" dirty="0">
                <a:latin typeface="Arial" panose="020B0604020202020204" pitchFamily="34" charset="0"/>
                <a:cs typeface="Arial" panose="020B0604020202020204" pitchFamily="34" charset="0"/>
              </a:rPr>
              <a:t>Pass on the Senate floor</a:t>
            </a:r>
          </a:p>
          <a:p>
            <a:r>
              <a:rPr lang="en-US" sz="2000" dirty="0">
                <a:latin typeface="Arial" panose="020B0604020202020204" pitchFamily="34" charset="0"/>
                <a:cs typeface="Arial" panose="020B0604020202020204" pitchFamily="34" charset="0"/>
              </a:rPr>
              <a:t>In the House</a:t>
            </a:r>
          </a:p>
          <a:p>
            <a:pPr lvl="1"/>
            <a:r>
              <a:rPr lang="en-US" sz="1600" dirty="0">
                <a:latin typeface="Arial" panose="020B0604020202020204" pitchFamily="34" charset="0"/>
                <a:cs typeface="Arial" panose="020B0604020202020204" pitchFamily="34" charset="0"/>
              </a:rPr>
              <a:t>Transportation &amp; Infrastructure – highways, public transportation, motor carrier safety, rail</a:t>
            </a:r>
          </a:p>
          <a:p>
            <a:pPr lvl="1"/>
            <a:r>
              <a:rPr lang="en-US" sz="1600" dirty="0">
                <a:latin typeface="Arial" panose="020B0604020202020204" pitchFamily="34" charset="0"/>
                <a:cs typeface="Arial" panose="020B0604020202020204" pitchFamily="34" charset="0"/>
              </a:rPr>
              <a:t>Ways &amp; Means -  revenue to pay for the House Bill</a:t>
            </a:r>
          </a:p>
          <a:p>
            <a:pPr lvl="1"/>
            <a:r>
              <a:rPr lang="en-US" sz="1600" dirty="0">
                <a:latin typeface="Arial" panose="020B0604020202020204" pitchFamily="34" charset="0"/>
                <a:cs typeface="Arial" panose="020B0604020202020204" pitchFamily="34" charset="0"/>
              </a:rPr>
              <a:t>Pass on the House floor</a:t>
            </a:r>
          </a:p>
          <a:p>
            <a:r>
              <a:rPr lang="en-US" sz="2000" dirty="0">
                <a:latin typeface="Arial" panose="020B0604020202020204" pitchFamily="34" charset="0"/>
                <a:cs typeface="Arial" panose="020B0604020202020204" pitchFamily="34" charset="0"/>
              </a:rPr>
              <a:t>House and Senate meets together in a Conference Committee to produce a conference report.</a:t>
            </a:r>
          </a:p>
          <a:p>
            <a:r>
              <a:rPr lang="en-US" sz="2000" dirty="0">
                <a:latin typeface="Arial" panose="020B0604020202020204" pitchFamily="34" charset="0"/>
                <a:cs typeface="Arial" panose="020B0604020202020204" pitchFamily="34" charset="0"/>
              </a:rPr>
              <a:t>Conference report passes in the House and the Senate.</a:t>
            </a:r>
          </a:p>
          <a:p>
            <a:r>
              <a:rPr lang="en-US" sz="2000" dirty="0">
                <a:latin typeface="Arial" panose="020B0604020202020204" pitchFamily="34" charset="0"/>
                <a:cs typeface="Arial" panose="020B0604020202020204" pitchFamily="34" charset="0"/>
              </a:rPr>
              <a:t>President signs in the law.</a:t>
            </a:r>
            <a:endParaRPr lang="en-US" sz="2000" dirty="0"/>
          </a:p>
          <a:p>
            <a:pPr marL="0" indent="0">
              <a:buNone/>
            </a:pPr>
            <a:endParaRPr lang="en-US" sz="2400" dirty="0"/>
          </a:p>
          <a:p>
            <a:pPr marL="457200" lvl="1" indent="0">
              <a:buNone/>
            </a:pPr>
            <a:endParaRPr lang="en-US" sz="2000" dirty="0"/>
          </a:p>
          <a:p>
            <a:pPr lvl="1"/>
            <a:endParaRPr lang="en-US" sz="2000" dirty="0"/>
          </a:p>
          <a:p>
            <a:pPr lvl="1"/>
            <a:endParaRPr lang="en-US" sz="2000" dirty="0"/>
          </a:p>
        </p:txBody>
      </p:sp>
    </p:spTree>
    <p:extLst>
      <p:ext uri="{BB962C8B-B14F-4D97-AF65-F5344CB8AC3E}">
        <p14:creationId xmlns:p14="http://schemas.microsoft.com/office/powerpoint/2010/main" val="619491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74664C5-1695-451A-970C-34C60E8B07D9}"/>
              </a:ext>
            </a:extLst>
          </p:cNvPr>
          <p:cNvSpPr>
            <a:spLocks noGrp="1"/>
          </p:cNvSpPr>
          <p:nvPr>
            <p:ph type="title"/>
          </p:nvPr>
        </p:nvSpPr>
        <p:spPr/>
        <p:txBody>
          <a:bodyPr>
            <a:normAutofit/>
          </a:bodyPr>
          <a:lstStyle/>
          <a:p>
            <a:pPr algn="ctr"/>
            <a:r>
              <a:rPr lang="en-US" sz="3200" dirty="0"/>
              <a:t>Funding</a:t>
            </a:r>
            <a:br>
              <a:rPr lang="en-US" sz="3200" dirty="0"/>
            </a:br>
            <a:r>
              <a:rPr lang="en-US" sz="2000" dirty="0"/>
              <a:t>(not all programs are covered)</a:t>
            </a:r>
          </a:p>
        </p:txBody>
      </p:sp>
      <p:graphicFrame>
        <p:nvGraphicFramePr>
          <p:cNvPr id="6" name="Content Placeholder 5">
            <a:extLst>
              <a:ext uri="{FF2B5EF4-FFF2-40B4-BE49-F238E27FC236}">
                <a16:creationId xmlns:a16="http://schemas.microsoft.com/office/drawing/2014/main" id="{32AFE7D2-D07B-4EC5-9D47-CBF05D4EB8AF}"/>
              </a:ext>
            </a:extLst>
          </p:cNvPr>
          <p:cNvGraphicFramePr>
            <a:graphicFrameLocks noGrp="1"/>
          </p:cNvGraphicFramePr>
          <p:nvPr>
            <p:ph idx="1"/>
            <p:extLst>
              <p:ext uri="{D42A27DB-BD31-4B8C-83A1-F6EECF244321}">
                <p14:modId xmlns:p14="http://schemas.microsoft.com/office/powerpoint/2010/main" val="2784150041"/>
              </p:ext>
            </p:extLst>
          </p:nvPr>
        </p:nvGraphicFramePr>
        <p:xfrm>
          <a:off x="838200" y="1690689"/>
          <a:ext cx="10515602" cy="4210195"/>
        </p:xfrm>
        <a:graphic>
          <a:graphicData uri="http://schemas.openxmlformats.org/drawingml/2006/table">
            <a:tbl>
              <a:tblPr firstRow="1" firstCol="1" bandRow="1">
                <a:tableStyleId>{5C22544A-7EE6-4342-B048-85BDC9FD1C3A}</a:tableStyleId>
              </a:tblPr>
              <a:tblGrid>
                <a:gridCol w="1499558">
                  <a:extLst>
                    <a:ext uri="{9D8B030D-6E8A-4147-A177-3AD203B41FA5}">
                      <a16:colId xmlns:a16="http://schemas.microsoft.com/office/drawing/2014/main" val="3603067898"/>
                    </a:ext>
                  </a:extLst>
                </a:gridCol>
                <a:gridCol w="1504763">
                  <a:extLst>
                    <a:ext uri="{9D8B030D-6E8A-4147-A177-3AD203B41FA5}">
                      <a16:colId xmlns:a16="http://schemas.microsoft.com/office/drawing/2014/main" val="4118552225"/>
                    </a:ext>
                  </a:extLst>
                </a:gridCol>
                <a:gridCol w="1501682">
                  <a:extLst>
                    <a:ext uri="{9D8B030D-6E8A-4147-A177-3AD203B41FA5}">
                      <a16:colId xmlns:a16="http://schemas.microsoft.com/office/drawing/2014/main" val="729497910"/>
                    </a:ext>
                  </a:extLst>
                </a:gridCol>
                <a:gridCol w="1502639">
                  <a:extLst>
                    <a:ext uri="{9D8B030D-6E8A-4147-A177-3AD203B41FA5}">
                      <a16:colId xmlns:a16="http://schemas.microsoft.com/office/drawing/2014/main" val="733798412"/>
                    </a:ext>
                  </a:extLst>
                </a:gridCol>
                <a:gridCol w="1501682">
                  <a:extLst>
                    <a:ext uri="{9D8B030D-6E8A-4147-A177-3AD203B41FA5}">
                      <a16:colId xmlns:a16="http://schemas.microsoft.com/office/drawing/2014/main" val="3230934698"/>
                    </a:ext>
                  </a:extLst>
                </a:gridCol>
                <a:gridCol w="1502639">
                  <a:extLst>
                    <a:ext uri="{9D8B030D-6E8A-4147-A177-3AD203B41FA5}">
                      <a16:colId xmlns:a16="http://schemas.microsoft.com/office/drawing/2014/main" val="2502583715"/>
                    </a:ext>
                  </a:extLst>
                </a:gridCol>
                <a:gridCol w="1502639">
                  <a:extLst>
                    <a:ext uri="{9D8B030D-6E8A-4147-A177-3AD203B41FA5}">
                      <a16:colId xmlns:a16="http://schemas.microsoft.com/office/drawing/2014/main" val="1998240583"/>
                    </a:ext>
                  </a:extLst>
                </a:gridCol>
              </a:tblGrid>
              <a:tr h="291219">
                <a:tc>
                  <a:txBody>
                    <a:bodyPr/>
                    <a:lstStyle/>
                    <a:p>
                      <a:pPr marL="0" marR="0">
                        <a:lnSpc>
                          <a:spcPct val="107000"/>
                        </a:lnSpc>
                        <a:spcBef>
                          <a:spcPts val="0"/>
                        </a:spcBef>
                        <a:spcAft>
                          <a:spcPts val="0"/>
                        </a:spcAft>
                      </a:pPr>
                      <a:r>
                        <a:rPr lang="en-US" sz="1000" dirty="0">
                          <a:effectLst/>
                        </a:rPr>
                        <a:t>Program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2020 (FAST Act)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2021 ATIA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2022 ATIA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2023 ATIA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2024 ATIA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000" dirty="0">
                          <a:effectLst/>
                        </a:rPr>
                        <a:t>2025ATIA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7823311"/>
                  </a:ext>
                </a:extLst>
              </a:tr>
              <a:tr h="323322">
                <a:tc>
                  <a:txBody>
                    <a:bodyPr/>
                    <a:lstStyle/>
                    <a:p>
                      <a:pPr marL="0" marR="0">
                        <a:lnSpc>
                          <a:spcPct val="107000"/>
                        </a:lnSpc>
                        <a:spcBef>
                          <a:spcPts val="0"/>
                        </a:spcBef>
                        <a:spcAft>
                          <a:spcPts val="0"/>
                        </a:spcAft>
                      </a:pPr>
                      <a:r>
                        <a:rPr lang="en-US" sz="1000" dirty="0">
                          <a:effectLst/>
                        </a:rPr>
                        <a:t>Federal Aid Highways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$43.373B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$47.856B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$48.829B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$49.850B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$50.914B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$51.980B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6332449"/>
                  </a:ext>
                </a:extLst>
              </a:tr>
              <a:tr h="197470">
                <a:tc>
                  <a:txBody>
                    <a:bodyPr/>
                    <a:lstStyle/>
                    <a:p>
                      <a:pPr marL="0" marR="0">
                        <a:lnSpc>
                          <a:spcPct val="107000"/>
                        </a:lnSpc>
                        <a:spcBef>
                          <a:spcPts val="0"/>
                        </a:spcBef>
                        <a:spcAft>
                          <a:spcPts val="0"/>
                        </a:spcAft>
                      </a:pPr>
                      <a:r>
                        <a:rPr lang="en-US" sz="1000" dirty="0">
                          <a:effectLst/>
                        </a:rPr>
                        <a:t>NHPP</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[$23.7236B]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[$27.156B]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[$27.708B]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[$28.284B]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[$28.887B]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[$29.493B]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8895063"/>
                  </a:ext>
                </a:extLst>
              </a:tr>
              <a:tr h="197470">
                <a:tc>
                  <a:txBody>
                    <a:bodyPr/>
                    <a:lstStyle/>
                    <a:p>
                      <a:pPr marL="0" marR="0">
                        <a:lnSpc>
                          <a:spcPct val="107000"/>
                        </a:lnSpc>
                        <a:spcBef>
                          <a:spcPts val="0"/>
                        </a:spcBef>
                        <a:spcAft>
                          <a:spcPts val="0"/>
                        </a:spcAft>
                      </a:pPr>
                      <a:r>
                        <a:rPr lang="en-US" sz="1000" dirty="0">
                          <a:effectLst/>
                        </a:rPr>
                        <a:t>STBGP</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[$12.137B]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[$11.957B]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[$12.200B]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[$12.454B]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[$12.720B]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[$12.987B]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9333664"/>
                  </a:ext>
                </a:extLst>
              </a:tr>
              <a:tr h="197470">
                <a:tc>
                  <a:txBody>
                    <a:bodyPr/>
                    <a:lstStyle/>
                    <a:p>
                      <a:pPr marL="0" marR="0">
                        <a:lnSpc>
                          <a:spcPct val="107000"/>
                        </a:lnSpc>
                        <a:spcBef>
                          <a:spcPts val="0"/>
                        </a:spcBef>
                        <a:spcAft>
                          <a:spcPts val="0"/>
                        </a:spcAft>
                      </a:pPr>
                      <a:r>
                        <a:rPr lang="en-US" sz="1000" dirty="0">
                          <a:effectLst/>
                        </a:rPr>
                        <a:t>TAP</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($850M)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[$1.224B]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[$1.248B]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[$1.237B]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[$1.3B]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31654308"/>
                  </a:ext>
                </a:extLst>
              </a:tr>
              <a:tr h="197470">
                <a:tc>
                  <a:txBody>
                    <a:bodyPr/>
                    <a:lstStyle/>
                    <a:p>
                      <a:pPr marL="0" marR="0">
                        <a:lnSpc>
                          <a:spcPct val="107000"/>
                        </a:lnSpc>
                        <a:spcBef>
                          <a:spcPts val="0"/>
                        </a:spcBef>
                        <a:spcAft>
                          <a:spcPts val="0"/>
                        </a:spcAft>
                      </a:pPr>
                      <a:r>
                        <a:rPr lang="en-US" sz="1000" dirty="0">
                          <a:effectLst/>
                        </a:rPr>
                        <a:t>CMAQ</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[$2.498B]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[$2.688B]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[$2.742B]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[$2.800B]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[$2.860B]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[$2.920B]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4057147"/>
                  </a:ext>
                </a:extLst>
              </a:tr>
              <a:tr h="197470">
                <a:tc>
                  <a:txBody>
                    <a:bodyPr/>
                    <a:lstStyle/>
                    <a:p>
                      <a:pPr marL="0" marR="0">
                        <a:lnSpc>
                          <a:spcPct val="107000"/>
                        </a:lnSpc>
                        <a:spcBef>
                          <a:spcPts val="0"/>
                        </a:spcBef>
                        <a:spcAft>
                          <a:spcPts val="0"/>
                        </a:spcAft>
                      </a:pPr>
                      <a:r>
                        <a:rPr lang="en-US" sz="1000" dirty="0">
                          <a:effectLst/>
                        </a:rPr>
                        <a:t>Metro PL</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[$359M]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[$386M]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[$394M]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[$402M]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[$410M]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[$419M]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2831122"/>
                  </a:ext>
                </a:extLst>
              </a:tr>
              <a:tr h="488604">
                <a:tc>
                  <a:txBody>
                    <a:bodyPr/>
                    <a:lstStyle/>
                    <a:p>
                      <a:pPr marL="0" marR="0">
                        <a:lnSpc>
                          <a:spcPct val="107000"/>
                        </a:lnSpc>
                        <a:spcBef>
                          <a:spcPts val="0"/>
                        </a:spcBef>
                        <a:spcAft>
                          <a:spcPts val="0"/>
                        </a:spcAft>
                      </a:pPr>
                      <a:r>
                        <a:rPr lang="en-US" sz="1000" dirty="0">
                          <a:effectLst/>
                        </a:rPr>
                        <a:t>Nationally Significant Freight &amp; Highway Projects  (INFRA)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[$1.050B]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a:effectLst/>
                        </a:rPr>
                        <a:t>  [$1.075B]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a:effectLst/>
                        </a:rPr>
                        <a:t> [$1.100B]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a:effectLst/>
                        </a:rPr>
                        <a:t> [$1.125B]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200" dirty="0">
                          <a:effectLst/>
                        </a:rPr>
                        <a:t> [$1.150B]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10370659"/>
                  </a:ext>
                </a:extLst>
              </a:tr>
              <a:tr h="323322">
                <a:tc>
                  <a:txBody>
                    <a:bodyPr/>
                    <a:lstStyle/>
                    <a:p>
                      <a:pPr marL="0" marR="0">
                        <a:lnSpc>
                          <a:spcPct val="107000"/>
                        </a:lnSpc>
                        <a:spcBef>
                          <a:spcPts val="0"/>
                        </a:spcBef>
                        <a:spcAft>
                          <a:spcPts val="0"/>
                        </a:spcAft>
                      </a:pPr>
                      <a:r>
                        <a:rPr lang="en-US" sz="1000" dirty="0">
                          <a:effectLst/>
                        </a:rPr>
                        <a:t>NEW Bridge Investment Program**</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NA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[$640M]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[$650M]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[$675M]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[$700M]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6467735"/>
                  </a:ext>
                </a:extLst>
              </a:tr>
              <a:tr h="819169">
                <a:tc>
                  <a:txBody>
                    <a:bodyPr/>
                    <a:lstStyle/>
                    <a:p>
                      <a:pPr marL="0" marR="0">
                        <a:lnSpc>
                          <a:spcPct val="107000"/>
                        </a:lnSpc>
                        <a:spcBef>
                          <a:spcPts val="0"/>
                        </a:spcBef>
                        <a:spcAft>
                          <a:spcPts val="0"/>
                        </a:spcAft>
                      </a:pPr>
                      <a:r>
                        <a:rPr lang="en-US" sz="1000" dirty="0">
                          <a:effectLst/>
                        </a:rPr>
                        <a:t>NEW Formula Carbon Reduction Incentive Program (65% Suballocated by pop)</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NA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[$600M]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8651688"/>
                  </a:ext>
                </a:extLst>
              </a:tr>
              <a:tr h="323322">
                <a:tc>
                  <a:txBody>
                    <a:bodyPr/>
                    <a:lstStyle/>
                    <a:p>
                      <a:pPr marL="0" marR="0">
                        <a:lnSpc>
                          <a:spcPct val="107000"/>
                        </a:lnSpc>
                        <a:spcBef>
                          <a:spcPts val="0"/>
                        </a:spcBef>
                        <a:spcAft>
                          <a:spcPts val="0"/>
                        </a:spcAft>
                      </a:pPr>
                      <a:r>
                        <a:rPr lang="en-US" sz="1000" dirty="0">
                          <a:effectLst/>
                        </a:rPr>
                        <a:t>NEW Congestion Relief Grants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NA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[$40M]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65377160"/>
                  </a:ext>
                </a:extLst>
              </a:tr>
              <a:tr h="653887">
                <a:tc>
                  <a:txBody>
                    <a:bodyPr/>
                    <a:lstStyle/>
                    <a:p>
                      <a:pPr marL="0" marR="0">
                        <a:lnSpc>
                          <a:spcPct val="107000"/>
                        </a:lnSpc>
                        <a:spcBef>
                          <a:spcPts val="0"/>
                        </a:spcBef>
                        <a:spcAft>
                          <a:spcPts val="0"/>
                        </a:spcAft>
                      </a:pPr>
                      <a:r>
                        <a:rPr lang="en-US" sz="1000" dirty="0">
                          <a:effectLst/>
                        </a:rPr>
                        <a:t>NEW Charging and Refueling Infrastructure Grants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NA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[$100M]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[$200M]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[$300M]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[$300M]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3122673"/>
                  </a:ext>
                </a:extLst>
              </a:tr>
            </a:tbl>
          </a:graphicData>
        </a:graphic>
      </p:graphicFrame>
      <p:sp>
        <p:nvSpPr>
          <p:cNvPr id="7" name="Rectangle 1">
            <a:extLst>
              <a:ext uri="{FF2B5EF4-FFF2-40B4-BE49-F238E27FC236}">
                <a16:creationId xmlns:a16="http://schemas.microsoft.com/office/drawing/2014/main" id="{DF990524-080D-43CE-BEC6-33B1E9F13C89}"/>
              </a:ext>
            </a:extLst>
          </p:cNvPr>
          <p:cNvSpPr>
            <a:spLocks noChangeArrowheads="1"/>
          </p:cNvSpPr>
          <p:nvPr/>
        </p:nvSpPr>
        <p:spPr bwMode="auto">
          <a:xfrm>
            <a:off x="482885" y="590764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911350" algn="l"/>
              </a:tabLst>
              <a:defRPr>
                <a:solidFill>
                  <a:schemeClr val="tx1"/>
                </a:solidFill>
                <a:latin typeface="Arial" panose="020B0604020202020204" pitchFamily="34" charset="0"/>
              </a:defRPr>
            </a:lvl1pPr>
            <a:lvl2pPr eaLnBrk="0" fontAlgn="base" hangingPunct="0">
              <a:spcBef>
                <a:spcPct val="0"/>
              </a:spcBef>
              <a:spcAft>
                <a:spcPct val="0"/>
              </a:spcAft>
              <a:tabLst>
                <a:tab pos="1911350" algn="l"/>
              </a:tabLst>
              <a:defRPr>
                <a:solidFill>
                  <a:schemeClr val="tx1"/>
                </a:solidFill>
                <a:latin typeface="Arial" panose="020B0604020202020204" pitchFamily="34" charset="0"/>
              </a:defRPr>
            </a:lvl2pPr>
            <a:lvl3pPr eaLnBrk="0" fontAlgn="base" hangingPunct="0">
              <a:spcBef>
                <a:spcPct val="0"/>
              </a:spcBef>
              <a:spcAft>
                <a:spcPct val="0"/>
              </a:spcAft>
              <a:tabLst>
                <a:tab pos="1911350" algn="l"/>
              </a:tabLst>
              <a:defRPr>
                <a:solidFill>
                  <a:schemeClr val="tx1"/>
                </a:solidFill>
                <a:latin typeface="Arial" panose="020B0604020202020204" pitchFamily="34" charset="0"/>
              </a:defRPr>
            </a:lvl3pPr>
            <a:lvl4pPr eaLnBrk="0" fontAlgn="base" hangingPunct="0">
              <a:spcBef>
                <a:spcPct val="0"/>
              </a:spcBef>
              <a:spcAft>
                <a:spcPct val="0"/>
              </a:spcAft>
              <a:tabLst>
                <a:tab pos="1911350" algn="l"/>
              </a:tabLst>
              <a:defRPr>
                <a:solidFill>
                  <a:schemeClr val="tx1"/>
                </a:solidFill>
                <a:latin typeface="Arial" panose="020B0604020202020204" pitchFamily="34" charset="0"/>
              </a:defRPr>
            </a:lvl4pPr>
            <a:lvl5pPr eaLnBrk="0" fontAlgn="base" hangingPunct="0">
              <a:spcBef>
                <a:spcPct val="0"/>
              </a:spcBef>
              <a:spcAft>
                <a:spcPct val="0"/>
              </a:spcAft>
              <a:tabLst>
                <a:tab pos="1911350" algn="l"/>
              </a:tabLst>
              <a:defRPr>
                <a:solidFill>
                  <a:schemeClr val="tx1"/>
                </a:solidFill>
                <a:latin typeface="Arial" panose="020B0604020202020204" pitchFamily="34" charset="0"/>
              </a:defRPr>
            </a:lvl5pPr>
            <a:lvl6pPr eaLnBrk="0" fontAlgn="base" hangingPunct="0">
              <a:spcBef>
                <a:spcPct val="0"/>
              </a:spcBef>
              <a:spcAft>
                <a:spcPct val="0"/>
              </a:spcAft>
              <a:tabLst>
                <a:tab pos="1911350" algn="l"/>
              </a:tabLst>
              <a:defRPr>
                <a:solidFill>
                  <a:schemeClr val="tx1"/>
                </a:solidFill>
                <a:latin typeface="Arial" panose="020B0604020202020204" pitchFamily="34" charset="0"/>
              </a:defRPr>
            </a:lvl6pPr>
            <a:lvl7pPr eaLnBrk="0" fontAlgn="base" hangingPunct="0">
              <a:spcBef>
                <a:spcPct val="0"/>
              </a:spcBef>
              <a:spcAft>
                <a:spcPct val="0"/>
              </a:spcAft>
              <a:tabLst>
                <a:tab pos="1911350" algn="l"/>
              </a:tabLst>
              <a:defRPr>
                <a:solidFill>
                  <a:schemeClr val="tx1"/>
                </a:solidFill>
                <a:latin typeface="Arial" panose="020B0604020202020204" pitchFamily="34" charset="0"/>
              </a:defRPr>
            </a:lvl7pPr>
            <a:lvl8pPr eaLnBrk="0" fontAlgn="base" hangingPunct="0">
              <a:spcBef>
                <a:spcPct val="0"/>
              </a:spcBef>
              <a:spcAft>
                <a:spcPct val="0"/>
              </a:spcAft>
              <a:tabLst>
                <a:tab pos="1911350" algn="l"/>
              </a:tabLst>
              <a:defRPr>
                <a:solidFill>
                  <a:schemeClr val="tx1"/>
                </a:solidFill>
                <a:latin typeface="Arial" panose="020B0604020202020204" pitchFamily="34" charset="0"/>
              </a:defRPr>
            </a:lvl8pPr>
            <a:lvl9pPr eaLnBrk="0" fontAlgn="base" hangingPunct="0">
              <a:spcBef>
                <a:spcPct val="0"/>
              </a:spcBef>
              <a:spcAft>
                <a:spcPct val="0"/>
              </a:spcAft>
              <a:tabLst>
                <a:tab pos="19113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911350" algn="l"/>
              </a:tabLst>
            </a:pPr>
            <a:r>
              <a:rPr kumimoji="0" lang="en-US" altLang="en-US" sz="10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STBGP in 2020 includes the $850M in TAP Supplemental.	</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911350" algn="l"/>
              </a:tabLst>
            </a:pPr>
            <a:r>
              <a:rPr kumimoji="0" lang="en-US" altLang="en-US" sz="10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In addition to the funding from the HTF, ATIA also includes general fund authorizations in equal amounts </a:t>
            </a:r>
            <a:r>
              <a:rPr kumimoji="0" lang="en-US" altLang="en-US" sz="1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sz="1000"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authority for the appropriations committee to provide additional funding on an annual basis.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4890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AD053-3949-4FF7-83C1-D8B9588702B6}"/>
              </a:ext>
            </a:extLst>
          </p:cNvPr>
          <p:cNvSpPr>
            <a:spLocks noGrp="1"/>
          </p:cNvSpPr>
          <p:nvPr>
            <p:ph type="title"/>
          </p:nvPr>
        </p:nvSpPr>
        <p:spPr/>
        <p:txBody>
          <a:bodyPr>
            <a:normAutofit/>
          </a:bodyPr>
          <a:lstStyle/>
          <a:p>
            <a:r>
              <a:rPr lang="en-US" sz="3200" dirty="0"/>
              <a:t>ATIA – Policy: Planning and Performance Management</a:t>
            </a:r>
          </a:p>
        </p:txBody>
      </p:sp>
      <p:sp>
        <p:nvSpPr>
          <p:cNvPr id="3" name="Content Placeholder 2">
            <a:extLst>
              <a:ext uri="{FF2B5EF4-FFF2-40B4-BE49-F238E27FC236}">
                <a16:creationId xmlns:a16="http://schemas.microsoft.com/office/drawing/2014/main" id="{67735F9A-F8EC-4B36-B038-FE27568068F8}"/>
              </a:ext>
            </a:extLst>
          </p:cNvPr>
          <p:cNvSpPr>
            <a:spLocks noGrp="1"/>
          </p:cNvSpPr>
          <p:nvPr>
            <p:ph idx="1"/>
          </p:nvPr>
        </p:nvSpPr>
        <p:spPr>
          <a:xfrm>
            <a:off x="838200" y="1690687"/>
            <a:ext cx="10515600" cy="4486275"/>
          </a:xfrm>
        </p:spPr>
        <p:txBody>
          <a:bodyPr>
            <a:normAutofit fontScale="85000" lnSpcReduction="20000"/>
          </a:bodyPr>
          <a:lstStyle/>
          <a:p>
            <a:pPr lvl="0">
              <a:lnSpc>
                <a:spcPct val="110000"/>
              </a:lnSpc>
            </a:pPr>
            <a:r>
              <a:rPr lang="en-US" sz="1800" dirty="0">
                <a:latin typeface="Arial" panose="020B0604020202020204" pitchFamily="34" charset="0"/>
                <a:cs typeface="Arial" panose="020B0604020202020204" pitchFamily="34" charset="0"/>
              </a:rPr>
              <a:t>When designating representatives of the board for the first time </a:t>
            </a:r>
            <a:r>
              <a:rPr lang="en-US" sz="1800" u="sng" dirty="0">
                <a:latin typeface="Arial" panose="020B0604020202020204" pitchFamily="34" charset="0"/>
                <a:cs typeface="Arial" panose="020B0604020202020204" pitchFamily="34" charset="0"/>
              </a:rPr>
              <a:t>consider</a:t>
            </a:r>
            <a:r>
              <a:rPr lang="en-US" sz="1800" dirty="0">
                <a:latin typeface="Arial" panose="020B0604020202020204" pitchFamily="34" charset="0"/>
                <a:cs typeface="Arial" panose="020B0604020202020204" pitchFamily="34" charset="0"/>
              </a:rPr>
              <a:t> the equitable and proportional representation of the population of the planning area.</a:t>
            </a:r>
          </a:p>
          <a:p>
            <a:pPr lvl="0">
              <a:lnSpc>
                <a:spcPct val="110000"/>
              </a:lnSpc>
            </a:pPr>
            <a:r>
              <a:rPr lang="en-US" sz="1800" dirty="0">
                <a:latin typeface="Arial" panose="020B0604020202020204" pitchFamily="34" charset="0"/>
                <a:cs typeface="Arial" panose="020B0604020202020204" pitchFamily="34" charset="0"/>
              </a:rPr>
              <a:t>Amends the law so that more than one MPO may be designated within “an urbanized area” instead of the “existing metropolitan planning area.”  </a:t>
            </a:r>
          </a:p>
          <a:p>
            <a:pPr lvl="0">
              <a:lnSpc>
                <a:spcPct val="110000"/>
              </a:lnSpc>
            </a:pPr>
            <a:r>
              <a:rPr lang="en-US" sz="1800" dirty="0">
                <a:latin typeface="Arial" panose="020B0604020202020204" pitchFamily="34" charset="0"/>
                <a:cs typeface="Arial" panose="020B0604020202020204" pitchFamily="34" charset="0"/>
              </a:rPr>
              <a:t>Non-attainment area - If more than one MPO has authority in “an urbanized area” rather than “the metropolitan area” they need to consult with each other and the state.</a:t>
            </a:r>
          </a:p>
          <a:p>
            <a:pPr lvl="0">
              <a:lnSpc>
                <a:spcPct val="110000"/>
              </a:lnSpc>
            </a:pPr>
            <a:r>
              <a:rPr lang="en-US" sz="1800" dirty="0">
                <a:latin typeface="Arial" panose="020B0604020202020204" pitchFamily="34" charset="0"/>
                <a:cs typeface="Arial" panose="020B0604020202020204" pitchFamily="34" charset="0"/>
              </a:rPr>
              <a:t>Requires multiple MPOs in the same urbanized are to ensure, to the greatest extent practicable, consistency of data used in planning, including forecasting travel demand.  </a:t>
            </a:r>
            <a:r>
              <a:rPr lang="en-US" sz="1800" u="sng" dirty="0">
                <a:latin typeface="Arial" panose="020B0604020202020204" pitchFamily="34" charset="0"/>
                <a:cs typeface="Arial" panose="020B0604020202020204" pitchFamily="34" charset="0"/>
              </a:rPr>
              <a:t>There is no requirement to jointly develop the long-rang plan or the TIP.</a:t>
            </a:r>
          </a:p>
          <a:p>
            <a:pPr>
              <a:lnSpc>
                <a:spcPct val="110000"/>
              </a:lnSpc>
            </a:pPr>
            <a:r>
              <a:rPr lang="en-US" sz="1800" dirty="0">
                <a:latin typeface="Arial" panose="020B0604020202020204" pitchFamily="34" charset="0"/>
                <a:cs typeface="Arial" panose="020B0604020202020204" pitchFamily="34" charset="0"/>
              </a:rPr>
              <a:t>State Human Capital Plans - Encourages states to develop a voluntary 5-year human capital plan addressing short- and long-term workforce needs to be updated every five years. Plans shall include policies, strategies, and performance measures to address workforce needs and challenges by coordinating with agencies and organizations such as educational institutions, industry, organized labor, and workforce boards. Plans will cover both recruitment and retainment and may be incorporated into LRTPs if the state desires.</a:t>
            </a:r>
          </a:p>
          <a:p>
            <a:pPr>
              <a:lnSpc>
                <a:spcPct val="110000"/>
              </a:lnSpc>
            </a:pPr>
            <a:r>
              <a:rPr lang="en-US" sz="1800" dirty="0">
                <a:latin typeface="Arial" panose="020B0604020202020204" pitchFamily="34" charset="0"/>
                <a:cs typeface="Arial" panose="020B0604020202020204" pitchFamily="34" charset="0"/>
              </a:rPr>
              <a:t>Accessibility Data Pilot Plan – Requires the Secretary to establish a pilot program to procure an accessibility data set and make the data available to program participants to improve transportation planning.  States, MPOs (both TMA and non-TMA), and RPOs are eligible to apply.   Funding is from administrative funds of the Secretary.</a:t>
            </a:r>
          </a:p>
          <a:p>
            <a:endParaRPr lang="en-US" dirty="0">
              <a:latin typeface="Arial" panose="020B0604020202020204" pitchFamily="34" charset="0"/>
              <a:cs typeface="Arial" panose="020B0604020202020204" pitchFamily="34" charset="0"/>
            </a:endParaRPr>
          </a:p>
          <a:p>
            <a:pPr lvl="0"/>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7531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7F260-F084-4E67-B1AB-08F87B144F81}"/>
              </a:ext>
            </a:extLst>
          </p:cNvPr>
          <p:cNvSpPr>
            <a:spLocks noGrp="1"/>
          </p:cNvSpPr>
          <p:nvPr>
            <p:ph type="title"/>
          </p:nvPr>
        </p:nvSpPr>
        <p:spPr/>
        <p:txBody>
          <a:bodyPr>
            <a:normAutofit/>
          </a:bodyPr>
          <a:lstStyle/>
          <a:p>
            <a:r>
              <a:rPr lang="en-US" sz="3200" dirty="0"/>
              <a:t>ATIA – Policy: Planning and Performance Management</a:t>
            </a:r>
          </a:p>
        </p:txBody>
      </p:sp>
      <p:sp>
        <p:nvSpPr>
          <p:cNvPr id="3" name="Content Placeholder 2">
            <a:extLst>
              <a:ext uri="{FF2B5EF4-FFF2-40B4-BE49-F238E27FC236}">
                <a16:creationId xmlns:a16="http://schemas.microsoft.com/office/drawing/2014/main" id="{254E99E2-C95E-4149-9619-64BF72A9B840}"/>
              </a:ext>
            </a:extLst>
          </p:cNvPr>
          <p:cNvSpPr>
            <a:spLocks noGrp="1"/>
          </p:cNvSpPr>
          <p:nvPr>
            <p:ph idx="1"/>
          </p:nvPr>
        </p:nvSpPr>
        <p:spPr/>
        <p:txBody>
          <a:bodyPr>
            <a:noAutofit/>
          </a:bodyPr>
          <a:lstStyle/>
          <a:p>
            <a:pPr>
              <a:lnSpc>
                <a:spcPct val="100000"/>
              </a:lnSpc>
            </a:pPr>
            <a:r>
              <a:rPr lang="en-US" sz="1400" dirty="0">
                <a:latin typeface="Arial" panose="020B0604020202020204" pitchFamily="34" charset="0"/>
                <a:cs typeface="Arial" panose="020B0604020202020204" pitchFamily="34" charset="0"/>
              </a:rPr>
              <a:t>Prioritization Process Pilot Program – Establishes a program with the purpose of supporting data-driven approaches to planning that, on completion, can be evaluated for public benefit.  States and MPOs over 200,000 may participate.  MPOs under 200,000 may partner with the state.  Participants would develop and use priority objectives, assess and score projects, use the scores to guide project selection in the development of the plan and TIP.  If a recipient implements this process, they may use any remaining funds for any transportation planning purpose.  The program is funded with $10 million per year, and no individual grant can exceed $2 million.</a:t>
            </a:r>
          </a:p>
          <a:p>
            <a:pPr>
              <a:lnSpc>
                <a:spcPct val="100000"/>
              </a:lnSpc>
            </a:pPr>
            <a:r>
              <a:rPr lang="en-US" sz="1400" dirty="0">
                <a:latin typeface="Arial" panose="020B0604020202020204" pitchFamily="34" charset="0"/>
                <a:cs typeface="Arial" panose="020B0604020202020204" pitchFamily="34" charset="0"/>
              </a:rPr>
              <a:t>Exemptions for Low Population Density States – This establishes a process to provide an exemption to low population density states and MPOs within those states from one or more performance measures requirements</a:t>
            </a:r>
          </a:p>
          <a:p>
            <a:pPr>
              <a:lnSpc>
                <a:spcPct val="100000"/>
              </a:lnSpc>
            </a:pPr>
            <a:r>
              <a:rPr lang="en-US" sz="1400" dirty="0">
                <a:latin typeface="Arial" panose="020B0604020202020204" pitchFamily="34" charset="0"/>
                <a:cs typeface="Arial" panose="020B0604020202020204" pitchFamily="34" charset="0"/>
              </a:rPr>
              <a:t>Travel Demand Data and Modeling – Requires the Secretary to carry out a study, every 5 years, that gathers travel data and travel demand forecasts from a sample of States and metropolitan planning organizations and use the data and forecasts gathered to compare travel demand forecasts with the observed data.  The Secretary shall use the information to develop best practices or guidance to use in forecasting travel demand for future investments, evaluate the impact of the investments on travel behavior and demand, support more accurate forecasting, and enhance the capacity of states and MPOs to forecast travel demand, and travel behavior.</a:t>
            </a:r>
          </a:p>
          <a:p>
            <a:pPr>
              <a:lnSpc>
                <a:spcPct val="120000"/>
              </a:lnSpc>
            </a:pPr>
            <a:r>
              <a:rPr lang="en-US" sz="1400" dirty="0">
                <a:latin typeface="Arial" panose="020B0604020202020204" pitchFamily="34" charset="0"/>
                <a:cs typeface="Arial" panose="020B0604020202020204" pitchFamily="34" charset="0"/>
              </a:rPr>
              <a:t>Increasing Safe and Accessible Transportation Options -  Requires states and MPO to use 2.5 percent of planning funds to carry out one or more listed activities such as adopt complete street standards and plans. Funding for these planning activities is 100 percent federal share. </a:t>
            </a:r>
          </a:p>
          <a:p>
            <a:pPr>
              <a:lnSpc>
                <a:spcPct val="120000"/>
              </a:lnSpc>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4143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D03CE-3BBD-4D3B-A51A-B78DBE87D345}"/>
              </a:ext>
            </a:extLst>
          </p:cNvPr>
          <p:cNvSpPr>
            <a:spLocks noGrp="1"/>
          </p:cNvSpPr>
          <p:nvPr>
            <p:ph type="title"/>
          </p:nvPr>
        </p:nvSpPr>
        <p:spPr/>
        <p:txBody>
          <a:bodyPr/>
          <a:lstStyle/>
          <a:p>
            <a:pPr algn="ctr"/>
            <a:r>
              <a:rPr lang="en-US" dirty="0"/>
              <a:t>ATIA - Policy</a:t>
            </a:r>
          </a:p>
        </p:txBody>
      </p:sp>
      <p:sp>
        <p:nvSpPr>
          <p:cNvPr id="3" name="Content Placeholder 2">
            <a:extLst>
              <a:ext uri="{FF2B5EF4-FFF2-40B4-BE49-F238E27FC236}">
                <a16:creationId xmlns:a16="http://schemas.microsoft.com/office/drawing/2014/main" id="{D37A0D21-404F-4B5F-A738-A93B7E2A1F88}"/>
              </a:ext>
            </a:extLst>
          </p:cNvPr>
          <p:cNvSpPr>
            <a:spLocks noGrp="1"/>
          </p:cNvSpPr>
          <p:nvPr>
            <p:ph idx="1"/>
          </p:nvPr>
        </p:nvSpPr>
        <p:spPr>
          <a:xfrm>
            <a:off x="838200" y="1483743"/>
            <a:ext cx="10515600" cy="4693220"/>
          </a:xfrm>
        </p:spPr>
        <p:txBody>
          <a:bodyPr>
            <a:noAutofit/>
          </a:bodyPr>
          <a:lstStyle/>
          <a:p>
            <a:pPr>
              <a:lnSpc>
                <a:spcPct val="100000"/>
              </a:lnSpc>
            </a:pPr>
            <a:r>
              <a:rPr lang="en-US" sz="1400" b="1" i="1" u="sng" dirty="0">
                <a:latin typeface="Arial" panose="020B0604020202020204" pitchFamily="34" charset="0"/>
                <a:cs typeface="Arial" panose="020B0604020202020204" pitchFamily="34" charset="0"/>
              </a:rPr>
              <a:t>Project Delivery</a:t>
            </a:r>
            <a:r>
              <a:rPr lang="en-US" sz="1400" dirty="0">
                <a:latin typeface="Arial" panose="020B0604020202020204" pitchFamily="34" charset="0"/>
                <a:cs typeface="Arial" panose="020B0604020202020204" pitchFamily="34" charset="0"/>
              </a:rPr>
              <a:t> - The bill continues the effort to accelerate projects through the federal review process by making permanent in law the 2-year goal for completion of environmental reviews; a 90-day timeline for related project authorizations; a single environmental document and record of decision; and an accountability and tracking system.  The bill would limit reviews by other agencies and require other agencies to adopt the list of USDOT categorically excluded projects.</a:t>
            </a:r>
          </a:p>
          <a:p>
            <a:pPr>
              <a:lnSpc>
                <a:spcPct val="100000"/>
              </a:lnSpc>
            </a:pPr>
            <a:r>
              <a:rPr lang="en-US" sz="1400" b="1" i="1" u="sng" dirty="0">
                <a:latin typeface="Arial" panose="020B0604020202020204" pitchFamily="34" charset="0"/>
                <a:cs typeface="Arial" panose="020B0604020202020204" pitchFamily="34" charset="0"/>
              </a:rPr>
              <a:t>National Highway Performance Program (NHPP</a:t>
            </a:r>
            <a:r>
              <a:rPr lang="en-US" sz="1400" dirty="0">
                <a:latin typeface="Arial" panose="020B0604020202020204" pitchFamily="34" charset="0"/>
                <a:cs typeface="Arial" panose="020B0604020202020204" pitchFamily="34" charset="0"/>
              </a:rPr>
              <a:t>) – The bill adds a focus on measures that increase resiliency to environmental impacts and natural disasters. The bill would also allow States to use up to 15 percent of their NHPP funds for protective features to improve resiliency of a Federal-aid highway or bridge off the National Highway System.</a:t>
            </a:r>
          </a:p>
          <a:p>
            <a:pPr>
              <a:lnSpc>
                <a:spcPct val="100000"/>
              </a:lnSpc>
            </a:pPr>
            <a:r>
              <a:rPr lang="en-US" sz="1400" b="1" i="1" u="sng" dirty="0">
                <a:latin typeface="Arial" panose="020B0604020202020204" pitchFamily="34" charset="0"/>
                <a:cs typeface="Arial" panose="020B0604020202020204" pitchFamily="34" charset="0"/>
              </a:rPr>
              <a:t>Congestion Mitigation and Air Quality Improvement Program (CMAQ):</a:t>
            </a:r>
            <a:r>
              <a:rPr lang="en-US" sz="1400" dirty="0">
                <a:latin typeface="Arial" panose="020B0604020202020204" pitchFamily="34" charset="0"/>
                <a:cs typeface="Arial" panose="020B0604020202020204" pitchFamily="34" charset="0"/>
              </a:rPr>
              <a:t>  The bill would expand eligibility to modernize or rehabilitate a lock and dam, or if the project is on a marine highway corridor, connector or crossing (including inland waterway corridors) if the project is functionally connected to the Federal-aid system and is likely to contribute to attainment or maintenance (no more than 10% for these new eligibilities).   Expands operating assistance to State-supported Amtrak routes. </a:t>
            </a:r>
          </a:p>
        </p:txBody>
      </p:sp>
    </p:spTree>
    <p:extLst>
      <p:ext uri="{BB962C8B-B14F-4D97-AF65-F5344CB8AC3E}">
        <p14:creationId xmlns:p14="http://schemas.microsoft.com/office/powerpoint/2010/main" val="1908640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8165F-C0F6-44A7-A980-871C3F1CDF6B}"/>
              </a:ext>
            </a:extLst>
          </p:cNvPr>
          <p:cNvSpPr>
            <a:spLocks noGrp="1"/>
          </p:cNvSpPr>
          <p:nvPr>
            <p:ph type="title"/>
          </p:nvPr>
        </p:nvSpPr>
        <p:spPr/>
        <p:txBody>
          <a:bodyPr>
            <a:normAutofit/>
          </a:bodyPr>
          <a:lstStyle/>
          <a:p>
            <a:pPr algn="ctr"/>
            <a:r>
              <a:rPr lang="en-US" dirty="0"/>
              <a:t>ATIA - Policy</a:t>
            </a:r>
          </a:p>
        </p:txBody>
      </p:sp>
      <p:sp>
        <p:nvSpPr>
          <p:cNvPr id="3" name="Content Placeholder 2">
            <a:extLst>
              <a:ext uri="{FF2B5EF4-FFF2-40B4-BE49-F238E27FC236}">
                <a16:creationId xmlns:a16="http://schemas.microsoft.com/office/drawing/2014/main" id="{BA90BA8F-0869-4D73-B14E-8E83F115A8CC}"/>
              </a:ext>
            </a:extLst>
          </p:cNvPr>
          <p:cNvSpPr>
            <a:spLocks noGrp="1"/>
          </p:cNvSpPr>
          <p:nvPr>
            <p:ph idx="1"/>
          </p:nvPr>
        </p:nvSpPr>
        <p:spPr>
          <a:xfrm>
            <a:off x="838200" y="1414732"/>
            <a:ext cx="10515600" cy="4641461"/>
          </a:xfrm>
        </p:spPr>
        <p:txBody>
          <a:bodyPr>
            <a:noAutofit/>
          </a:bodyPr>
          <a:lstStyle/>
          <a:p>
            <a:pPr marL="0" indent="0">
              <a:buNone/>
            </a:pPr>
            <a:r>
              <a:rPr lang="en-US" sz="1400" b="1" i="1" dirty="0">
                <a:latin typeface="Arial" panose="020B0604020202020204" pitchFamily="34" charset="0"/>
                <a:cs typeface="Arial" panose="020B0604020202020204" pitchFamily="34" charset="0"/>
              </a:rPr>
              <a:t>Climate Change &amp; Resiliency</a:t>
            </a:r>
          </a:p>
          <a:p>
            <a:pPr>
              <a:lnSpc>
                <a:spcPct val="120000"/>
              </a:lnSpc>
            </a:pPr>
            <a:r>
              <a:rPr lang="en-US" sz="1400" dirty="0">
                <a:latin typeface="Arial" panose="020B0604020202020204" pitchFamily="34" charset="0"/>
                <a:cs typeface="Arial" panose="020B0604020202020204" pitchFamily="34" charset="0"/>
              </a:rPr>
              <a:t>Grants for Charging and Fueling – Eligible entities (including MPOs) contract with private entities to acquire and install publicly accessible refueling (hydrogen, natural gas, charging) infrastructure.  Federal share shall not exceed 80%.  A portion of the funds may be used to provide the provide entity with operating assistance for 5 years.</a:t>
            </a:r>
          </a:p>
          <a:p>
            <a:pPr>
              <a:lnSpc>
                <a:spcPct val="120000"/>
              </a:lnSpc>
            </a:pPr>
            <a:r>
              <a:rPr lang="en-US" sz="1400" dirty="0">
                <a:latin typeface="Arial" panose="020B0604020202020204" pitchFamily="34" charset="0"/>
                <a:cs typeface="Arial" panose="020B0604020202020204" pitchFamily="34" charset="0"/>
              </a:rPr>
              <a:t>Reduction of Truck Emissions at Port Facilities - Secretary shall award grants to fund projects that reduce emissions at ports, including through the advancement of port electrification.  Federal share shall not exceed 80%.</a:t>
            </a:r>
          </a:p>
          <a:p>
            <a:pPr>
              <a:lnSpc>
                <a:spcPct val="120000"/>
              </a:lnSpc>
            </a:pPr>
            <a:r>
              <a:rPr lang="en-US" sz="1400" dirty="0">
                <a:latin typeface="Arial" panose="020B0604020202020204" pitchFamily="34" charset="0"/>
                <a:cs typeface="Arial" panose="020B0604020202020204" pitchFamily="34" charset="0"/>
              </a:rPr>
              <a:t>Carbon Reduction Incentive Grants (Formula &amp; Incentive) – Formula funds are apportioned to states. 50% of the funds must be used to carry out specified projects to reduce carbon emissions from transportation. The other 50% can be used for any STBGP-eligible project if the state, in conjunction with an MPO, develops a carbon reduction strategy. </a:t>
            </a:r>
          </a:p>
          <a:p>
            <a:pPr>
              <a:lnSpc>
                <a:spcPct val="120000"/>
              </a:lnSpc>
            </a:pPr>
            <a:r>
              <a:rPr lang="en-US" sz="1400" dirty="0">
                <a:latin typeface="Arial" panose="020B0604020202020204" pitchFamily="34" charset="0"/>
                <a:cs typeface="Arial" panose="020B0604020202020204" pitchFamily="34" charset="0"/>
              </a:rPr>
              <a:t>Congestion Relief Program – Eligible entities (including MPOs) can apply for grants to advance innovative, integrated, and multimodal solutions to congestion relief in the most congested metropolitan areas (over 1 million in population) of the United States.</a:t>
            </a:r>
          </a:p>
          <a:p>
            <a:pPr>
              <a:lnSpc>
                <a:spcPct val="120000"/>
              </a:lnSpc>
            </a:pPr>
            <a:r>
              <a:rPr lang="en-US" sz="1400" dirty="0">
                <a:latin typeface="Arial" panose="020B0604020202020204" pitchFamily="34" charset="0"/>
                <a:cs typeface="Arial" panose="020B0604020202020204" pitchFamily="34" charset="0"/>
              </a:rPr>
              <a:t>Increases the federal share of protective features to 100 percent to give states a financial motive to prioritize resiliency work.</a:t>
            </a:r>
          </a:p>
          <a:p>
            <a:pPr>
              <a:lnSpc>
                <a:spcPct val="120000"/>
              </a:lnSpc>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6243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EF180ED75EF44B8B5A1F74CC2343F6" ma:contentTypeVersion="8" ma:contentTypeDescription="Create a new document." ma:contentTypeScope="" ma:versionID="a66651caa31a0a700d736fdff5513802">
  <xsd:schema xmlns:xsd="http://www.w3.org/2001/XMLSchema" xmlns:xs="http://www.w3.org/2001/XMLSchema" xmlns:p="http://schemas.microsoft.com/office/2006/metadata/properties" xmlns:ns3="888143d4-4cb8-4d72-96b2-bed39fcab5be" targetNamespace="http://schemas.microsoft.com/office/2006/metadata/properties" ma:root="true" ma:fieldsID="65ec7dc9dd6a4f17d50d68adbbfd1207" ns3:_="">
    <xsd:import namespace="888143d4-4cb8-4d72-96b2-bed39fcab5b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8143d4-4cb8-4d72-96b2-bed39fcab5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F45E42E-D6C1-40BC-9BDF-7E5555CD58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8143d4-4cb8-4d72-96b2-bed39fcab5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3C720F-F39C-4DE2-B5E2-6BFB56D95C8C}">
  <ds:schemaRefs>
    <ds:schemaRef ds:uri="http://schemas.microsoft.com/sharepoint/v3/contenttype/forms"/>
  </ds:schemaRefs>
</ds:datastoreItem>
</file>

<file path=customXml/itemProps3.xml><?xml version="1.0" encoding="utf-8"?>
<ds:datastoreItem xmlns:ds="http://schemas.openxmlformats.org/officeDocument/2006/customXml" ds:itemID="{ABD65625-AC1D-4DC5-B2B7-186350A8D27C}">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888143d4-4cb8-4d72-96b2-bed39fcab5be"/>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309</TotalTime>
  <Words>1555</Words>
  <Application>Microsoft Office PowerPoint</Application>
  <PresentationFormat>Widescreen</PresentationFormat>
  <Paragraphs>134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Narrow</vt:lpstr>
      <vt:lpstr>Calibri</vt:lpstr>
      <vt:lpstr>Calibri Light</vt:lpstr>
      <vt:lpstr>Office Theme</vt:lpstr>
      <vt:lpstr>AMERICA’S TRANSPORTATION INFRASTRUCTURE ACT S. 2302</vt:lpstr>
      <vt:lpstr>Next Steps </vt:lpstr>
      <vt:lpstr>Funding (not all programs are covered)</vt:lpstr>
      <vt:lpstr>ATIA – Policy: Planning and Performance Management</vt:lpstr>
      <vt:lpstr>ATIA – Policy: Planning and Performance Management</vt:lpstr>
      <vt:lpstr>ATIA - Policy</vt:lpstr>
      <vt:lpstr>ATIA - Policy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AMERICA’S TRANSPORTATION INFRASTRUCTURE ACT S. 2302</dc:title>
  <dc:creator>Levon Boyagian</dc:creator>
  <cp:lastModifiedBy>Ron Chicka</cp:lastModifiedBy>
  <cp:revision>9</cp:revision>
  <dcterms:created xsi:type="dcterms:W3CDTF">2019-08-21T19:58:04Z</dcterms:created>
  <dcterms:modified xsi:type="dcterms:W3CDTF">2019-08-27T14:09:34Z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0x010100B9EF180ED75EF44B8B5A1F74CC2343F6</vt:lpwstr>
  </property>
</Properties>
</file>