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Lst>
  <p:notesMasterIdLst>
    <p:notesMasterId r:id="rId34"/>
  </p:notesMasterIdLst>
  <p:sldIdLst>
    <p:sldId id="264" r:id="rId5"/>
    <p:sldId id="265" r:id="rId6"/>
    <p:sldId id="328" r:id="rId7"/>
    <p:sldId id="266" r:id="rId8"/>
    <p:sldId id="706" r:id="rId9"/>
    <p:sldId id="268" r:id="rId10"/>
    <p:sldId id="300" r:id="rId11"/>
    <p:sldId id="326" r:id="rId12"/>
    <p:sldId id="270" r:id="rId13"/>
    <p:sldId id="322" r:id="rId14"/>
    <p:sldId id="323" r:id="rId15"/>
    <p:sldId id="324" r:id="rId16"/>
    <p:sldId id="325" r:id="rId17"/>
    <p:sldId id="293" r:id="rId18"/>
    <p:sldId id="296" r:id="rId19"/>
    <p:sldId id="294" r:id="rId20"/>
    <p:sldId id="292" r:id="rId21"/>
    <p:sldId id="295" r:id="rId22"/>
    <p:sldId id="271" r:id="rId23"/>
    <p:sldId id="301" r:id="rId24"/>
    <p:sldId id="275" r:id="rId25"/>
    <p:sldId id="302" r:id="rId26"/>
    <p:sldId id="718" r:id="rId27"/>
    <p:sldId id="276" r:id="rId28"/>
    <p:sldId id="708" r:id="rId29"/>
    <p:sldId id="716" r:id="rId30"/>
    <p:sldId id="269" r:id="rId31"/>
    <p:sldId id="717" r:id="rId32"/>
    <p:sldId id="286" r:id="rId3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David" initials="BD"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65007" autoAdjust="0"/>
  </p:normalViewPr>
  <p:slideViewPr>
    <p:cSldViewPr snapToGrid="0">
      <p:cViewPr varScale="1">
        <p:scale>
          <a:sx n="74" d="100"/>
          <a:sy n="74" d="100"/>
        </p:scale>
        <p:origin x="1908" y="72"/>
      </p:cViewPr>
      <p:guideLst/>
    </p:cSldViewPr>
  </p:slideViewPr>
  <p:notesTextViewPr>
    <p:cViewPr>
      <p:scale>
        <a:sx n="3" d="2"/>
        <a:sy n="3" d="2"/>
      </p:scale>
      <p:origin x="0" y="0"/>
    </p:cViewPr>
  </p:notesTextViewPr>
  <p:notesViewPr>
    <p:cSldViewPr snapToGrid="0">
      <p:cViewPr>
        <p:scale>
          <a:sx n="100" d="100"/>
          <a:sy n="100" d="100"/>
        </p:scale>
        <p:origin x="2106" y="-8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9B933CE-6594-4743-956E-FD52170994B7}" type="datetimeFigureOut">
              <a:rPr lang="en-US" smtClean="0"/>
              <a:t>8/29/2019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0329F0-F869-45F6-9CA6-51DC38496188}" type="slidenum">
              <a:rPr lang="en-US" smtClean="0"/>
              <a:t>‹#›</a:t>
            </a:fld>
            <a:endParaRPr lang="en-US"/>
          </a:p>
        </p:txBody>
      </p:sp>
    </p:spTree>
    <p:extLst>
      <p:ext uri="{BB962C8B-B14F-4D97-AF65-F5344CB8AC3E}">
        <p14:creationId xmlns:p14="http://schemas.microsoft.com/office/powerpoint/2010/main" val="46750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1</a:t>
            </a:fld>
            <a:endParaRPr lang="en-US"/>
          </a:p>
        </p:txBody>
      </p:sp>
    </p:spTree>
    <p:extLst>
      <p:ext uri="{BB962C8B-B14F-4D97-AF65-F5344CB8AC3E}">
        <p14:creationId xmlns:p14="http://schemas.microsoft.com/office/powerpoint/2010/main" val="2077307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0329F0-F869-45F6-9CA6-51DC38496188}" type="slidenum">
              <a:rPr lang="en-US" smtClean="0"/>
              <a:t>10</a:t>
            </a:fld>
            <a:endParaRPr lang="en-US"/>
          </a:p>
        </p:txBody>
      </p:sp>
    </p:spTree>
    <p:extLst>
      <p:ext uri="{BB962C8B-B14F-4D97-AF65-F5344CB8AC3E}">
        <p14:creationId xmlns:p14="http://schemas.microsoft.com/office/powerpoint/2010/main" val="332584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0329F0-F869-45F6-9CA6-51DC38496188}" type="slidenum">
              <a:rPr lang="en-US" smtClean="0"/>
              <a:t>11</a:t>
            </a:fld>
            <a:endParaRPr lang="en-US"/>
          </a:p>
        </p:txBody>
      </p:sp>
    </p:spTree>
    <p:extLst>
      <p:ext uri="{BB962C8B-B14F-4D97-AF65-F5344CB8AC3E}">
        <p14:creationId xmlns:p14="http://schemas.microsoft.com/office/powerpoint/2010/main" val="3107827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0329F0-F869-45F6-9CA6-51DC38496188}" type="slidenum">
              <a:rPr lang="en-US" smtClean="0"/>
              <a:t>12</a:t>
            </a:fld>
            <a:endParaRPr lang="en-US"/>
          </a:p>
        </p:txBody>
      </p:sp>
    </p:spTree>
    <p:extLst>
      <p:ext uri="{BB962C8B-B14F-4D97-AF65-F5344CB8AC3E}">
        <p14:creationId xmlns:p14="http://schemas.microsoft.com/office/powerpoint/2010/main" val="3355931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0329F0-F869-45F6-9CA6-51DC38496188}" type="slidenum">
              <a:rPr lang="en-US" smtClean="0"/>
              <a:t>13</a:t>
            </a:fld>
            <a:endParaRPr lang="en-US"/>
          </a:p>
        </p:txBody>
      </p:sp>
    </p:spTree>
    <p:extLst>
      <p:ext uri="{BB962C8B-B14F-4D97-AF65-F5344CB8AC3E}">
        <p14:creationId xmlns:p14="http://schemas.microsoft.com/office/powerpoint/2010/main" val="4066056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for this project was a 2013 study conducted by MnDOT, which occurred solely on higher volume roadways where existing traffic instrumentation was present</a:t>
            </a:r>
          </a:p>
          <a:p>
            <a:endParaRPr lang="en-US" dirty="0"/>
          </a:p>
          <a:p>
            <a:pPr defTabSz="931774">
              <a:defRPr/>
            </a:pPr>
            <a:r>
              <a:rPr lang="en-US" dirty="0"/>
              <a:t>The 2013 project was used travel speed data from INRIX, took 6 months to complete and cost over $100,000</a:t>
            </a:r>
          </a:p>
          <a:p>
            <a:pPr defTabSz="931774">
              <a:defRPr/>
            </a:pPr>
            <a:endParaRPr lang="en-US" dirty="0"/>
          </a:p>
          <a:p>
            <a:pPr defTabSz="931774">
              <a:defRPr/>
            </a:pPr>
            <a:r>
              <a:rPr lang="en-US" dirty="0"/>
              <a:t>To replicate this project for the non-freeway system, the cost is estimated to be more than $350,000.</a:t>
            </a:r>
          </a:p>
          <a:p>
            <a:endParaRPr lang="en-US" dirty="0"/>
          </a:p>
          <a:p>
            <a:r>
              <a:rPr lang="en-US" dirty="0"/>
              <a:t>Through the use of streetlight, we were able to greatly expand this analysis to include all major roadways in the metro area.  This was not possible prior to the Council having access to this data.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14</a:t>
            </a:fld>
            <a:endParaRPr lang="en-US"/>
          </a:p>
        </p:txBody>
      </p:sp>
    </p:spTree>
    <p:extLst>
      <p:ext uri="{BB962C8B-B14F-4D97-AF65-F5344CB8AC3E}">
        <p14:creationId xmlns:p14="http://schemas.microsoft.com/office/powerpoint/2010/main" val="3841452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issues we had included:</a:t>
            </a:r>
          </a:p>
          <a:p>
            <a:pPr marL="174708" indent="-174708">
              <a:buFont typeface="Arial" panose="020B0604020202020204" pitchFamily="34" charset="0"/>
              <a:buChar char="•"/>
            </a:pPr>
            <a:r>
              <a:rPr lang="en-US" dirty="0"/>
              <a:t>New technology: having to explain that it isn’t a “black box”</a:t>
            </a:r>
          </a:p>
          <a:p>
            <a:pPr marL="174708" indent="-174708">
              <a:buFont typeface="Arial" panose="020B0604020202020204" pitchFamily="34" charset="0"/>
              <a:buChar char="•"/>
            </a:pPr>
            <a:r>
              <a:rPr lang="en-US" dirty="0"/>
              <a:t>Explaining that the output does NOT represent actual counts, but rather a index which can be used for comparison</a:t>
            </a:r>
          </a:p>
          <a:p>
            <a:pPr marL="174708" indent="-174708">
              <a:buFont typeface="Arial" panose="020B0604020202020204" pitchFamily="34" charset="0"/>
              <a:buChar char="•"/>
            </a:pPr>
            <a:r>
              <a:rPr lang="en-US" dirty="0"/>
              <a:t>We had some issues with directionality that caused us to have to manually draw the direction of the automatically generated gateways</a:t>
            </a:r>
          </a:p>
          <a:p>
            <a:pPr marL="174708" indent="-174708">
              <a:buFont typeface="Arial" panose="020B0604020202020204" pitchFamily="34" charset="0"/>
              <a:buChar char="•"/>
            </a:pPr>
            <a:r>
              <a:rPr lang="en-US" dirty="0"/>
              <a:t>GIS shapefiles contained too many segments – had to break it up for faster processing</a:t>
            </a:r>
          </a:p>
          <a:p>
            <a:pPr marL="174708" indent="-174708">
              <a:buFont typeface="Arial" panose="020B0604020202020204" pitchFamily="34" charset="0"/>
              <a:buChar char="•"/>
            </a:pPr>
            <a:r>
              <a:rPr lang="en-US" dirty="0"/>
              <a:t>Alignment issues with our GIS shapefile and OpenStreetMap</a:t>
            </a:r>
          </a:p>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15</a:t>
            </a:fld>
            <a:endParaRPr lang="en-US"/>
          </a:p>
        </p:txBody>
      </p:sp>
    </p:spTree>
    <p:extLst>
      <p:ext uri="{BB962C8B-B14F-4D97-AF65-F5344CB8AC3E}">
        <p14:creationId xmlns:p14="http://schemas.microsoft.com/office/powerpoint/2010/main" val="3688124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hear that our Regional Solicitation funding is biased towards certain counties/areas as compared to other counties areas</a:t>
            </a:r>
          </a:p>
          <a:p>
            <a:endParaRPr lang="en-US" dirty="0"/>
          </a:p>
          <a:p>
            <a:r>
              <a:rPr lang="en-US" dirty="0"/>
              <a:t>Wanted to perform an analysis that doesn’t just account for where the project is located, but who are the users of the project</a:t>
            </a:r>
          </a:p>
          <a:p>
            <a:endParaRPr lang="en-US" dirty="0"/>
          </a:p>
          <a:p>
            <a:r>
              <a:rPr lang="en-US" dirty="0"/>
              <a:t>Demonstrates that even though a project may be geographically located in a particular area, its positive effects are felt by users throughout the area</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16</a:t>
            </a:fld>
            <a:endParaRPr lang="en-US"/>
          </a:p>
        </p:txBody>
      </p:sp>
    </p:spTree>
    <p:extLst>
      <p:ext uri="{BB962C8B-B14F-4D97-AF65-F5344CB8AC3E}">
        <p14:creationId xmlns:p14="http://schemas.microsoft.com/office/powerpoint/2010/main" val="3770437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origin census tracts for trips that passed through a gate placed along the project</a:t>
            </a:r>
          </a:p>
          <a:p>
            <a:endParaRPr lang="en-US" dirty="0"/>
          </a:p>
          <a:p>
            <a:r>
              <a:rPr lang="en-US" dirty="0"/>
              <a:t>Highest is still only 20.5% - shows that this project benefits people from throughout the metro area </a:t>
            </a:r>
          </a:p>
          <a:p>
            <a:endParaRPr lang="en-US" dirty="0"/>
          </a:p>
          <a:p>
            <a:r>
              <a:rPr lang="en-US" dirty="0"/>
              <a:t>Used LBS data for 4 months covering 2016 and 2017</a:t>
            </a:r>
          </a:p>
          <a:p>
            <a:endParaRPr lang="en-US" dirty="0"/>
          </a:p>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17</a:t>
            </a:fld>
            <a:endParaRPr lang="en-US"/>
          </a:p>
        </p:txBody>
      </p:sp>
    </p:spTree>
    <p:extLst>
      <p:ext uri="{BB962C8B-B14F-4D97-AF65-F5344CB8AC3E}">
        <p14:creationId xmlns:p14="http://schemas.microsoft.com/office/powerpoint/2010/main" val="2996018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Helped us understand the travel behavior of individuals travelling to downtown St. Paul </a:t>
            </a:r>
          </a:p>
          <a:p>
            <a:pPr marL="171450" indent="-171450">
              <a:buFont typeface="Arial" panose="020B0604020202020204" pitchFamily="34" charset="0"/>
              <a:buChar char="•"/>
            </a:pPr>
            <a:r>
              <a:rPr lang="en-US" dirty="0"/>
              <a:t>Where do they come from? </a:t>
            </a:r>
          </a:p>
          <a:p>
            <a:pPr marL="171450" indent="-171450">
              <a:buFont typeface="Arial" panose="020B0604020202020204" pitchFamily="34" charset="0"/>
              <a:buChar char="•"/>
            </a:pPr>
            <a:r>
              <a:rPr lang="en-US" dirty="0"/>
              <a:t>How should we invest in the system to accommodate travelers to employment/commercial hubs?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Easy to show to stakeholders/local officials</a:t>
            </a:r>
          </a:p>
        </p:txBody>
      </p:sp>
      <p:sp>
        <p:nvSpPr>
          <p:cNvPr id="4" name="Slide Number Placeholder 3"/>
          <p:cNvSpPr>
            <a:spLocks noGrp="1"/>
          </p:cNvSpPr>
          <p:nvPr>
            <p:ph type="sldNum" sz="quarter" idx="10"/>
          </p:nvPr>
        </p:nvSpPr>
        <p:spPr/>
        <p:txBody>
          <a:bodyPr/>
          <a:lstStyle/>
          <a:p>
            <a:fld id="{320329F0-F869-45F6-9CA6-51DC38496188}" type="slidenum">
              <a:rPr lang="en-US" smtClean="0"/>
              <a:t>18</a:t>
            </a:fld>
            <a:endParaRPr lang="en-US"/>
          </a:p>
        </p:txBody>
      </p:sp>
    </p:spTree>
    <p:extLst>
      <p:ext uri="{BB962C8B-B14F-4D97-AF65-F5344CB8AC3E}">
        <p14:creationId xmlns:p14="http://schemas.microsoft.com/office/powerpoint/2010/main" val="1450947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Staff wanted to get a sense of how Maryland Avenue is generally being used.  </a:t>
            </a:r>
          </a:p>
          <a:p>
            <a:pPr defTabSz="931774">
              <a:defRPr/>
            </a:pPr>
            <a:endParaRPr lang="en-US" dirty="0"/>
          </a:p>
          <a:p>
            <a:pPr defTabSz="931774">
              <a:defRPr/>
            </a:pPr>
            <a:r>
              <a:rPr lang="en-US" dirty="0"/>
              <a:t>Is it primarily a street used by local residents and for local trips?  Is it used as a corridor to connect commuters from eastern suburbs to I-35E?  Is it a significant destination? </a:t>
            </a:r>
          </a:p>
          <a:p>
            <a:pPr defTabSz="931774">
              <a:defRPr/>
            </a:pPr>
            <a:endParaRPr lang="en-US" dirty="0"/>
          </a:p>
          <a:p>
            <a:pPr defTabSz="931774">
              <a:defRPr/>
            </a:pPr>
            <a:r>
              <a:rPr lang="en-US" dirty="0"/>
              <a:t>Next, due to some complaints by residents, we wanted to understand the effects of the trial 4-3 lane conversion on traffic patterns and speed. </a:t>
            </a:r>
          </a:p>
          <a:p>
            <a:pPr defTabSz="931774">
              <a:defRPr/>
            </a:pPr>
            <a:endParaRPr lang="en-US" dirty="0"/>
          </a:p>
          <a:p>
            <a:pPr defTabSz="931774">
              <a:defRPr/>
            </a:pPr>
            <a:r>
              <a:rPr lang="en-US" dirty="0"/>
              <a:t>Was there a significant decrease in speed/increase in trip length due to the 4-3 conversion? </a:t>
            </a:r>
          </a:p>
          <a:p>
            <a:pPr defTabSz="931774">
              <a:defRPr/>
            </a:pPr>
            <a:endParaRPr lang="en-US" dirty="0"/>
          </a:p>
          <a:p>
            <a:pPr defTabSz="931774">
              <a:defRPr/>
            </a:pPr>
            <a:r>
              <a:rPr lang="en-US" dirty="0"/>
              <a:t>Simultaneously, Wheelock Parkway was under construction and completely closed to traffic for a period of time during the 4 to 3 conversion. Was this complicated by the Wheelock closure?  Did traffic divert from Maryland to other east/west connections (e.g. Phalen)? </a:t>
            </a:r>
          </a:p>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19</a:t>
            </a:fld>
            <a:endParaRPr lang="en-US"/>
          </a:p>
        </p:txBody>
      </p:sp>
    </p:spTree>
    <p:extLst>
      <p:ext uri="{BB962C8B-B14F-4D97-AF65-F5344CB8AC3E}">
        <p14:creationId xmlns:p14="http://schemas.microsoft.com/office/powerpoint/2010/main" val="115309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2</a:t>
            </a:fld>
            <a:endParaRPr lang="en-US"/>
          </a:p>
        </p:txBody>
      </p:sp>
    </p:spTree>
    <p:extLst>
      <p:ext uri="{BB962C8B-B14F-4D97-AF65-F5344CB8AC3E}">
        <p14:creationId xmlns:p14="http://schemas.microsoft.com/office/powerpoint/2010/main" val="1906480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Using StreetLight Insight GPS data, the three geographies (Maryland Area, Other St. Paul, Outside St. Paul), and a few “gates” on Maryland Ave as middle filters, we were able to determine: </a:t>
            </a:r>
          </a:p>
          <a:p>
            <a:pPr marL="174708" indent="-174708">
              <a:buFont typeface="Arial" panose="020B0604020202020204" pitchFamily="34" charset="0"/>
              <a:buChar char="•"/>
            </a:pPr>
            <a:endParaRPr lang="en-US" dirty="0"/>
          </a:p>
          <a:p>
            <a:pPr marL="640594" lvl="1" indent="-174708">
              <a:buFont typeface="Arial" panose="020B0604020202020204" pitchFamily="34" charset="0"/>
              <a:buChar char="•"/>
            </a:pPr>
            <a:r>
              <a:rPr lang="en-US" b="1" dirty="0"/>
              <a:t>Overall, 71% of users along Maryland Avenue had either an origin, destination, or both O/D with the Maryland Neighborhood area</a:t>
            </a:r>
          </a:p>
          <a:p>
            <a:pPr marL="174708" indent="-174708">
              <a:buFont typeface="Arial" panose="020B0604020202020204" pitchFamily="34" charset="0"/>
              <a:buChar char="•"/>
            </a:pPr>
            <a:endParaRPr lang="en-US" dirty="0"/>
          </a:p>
          <a:p>
            <a:pPr marL="640594" lvl="1" indent="-174708">
              <a:buFont typeface="Arial" panose="020B0604020202020204" pitchFamily="34" charset="0"/>
              <a:buChar char="•"/>
            </a:pPr>
            <a:r>
              <a:rPr lang="en-US" dirty="0"/>
              <a:t>Only 4% of trips had both an origin and destination outside of St. Paul; the majority of non-St. Paul trips had a destination within the neighborhood. </a:t>
            </a:r>
          </a:p>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21</a:t>
            </a:fld>
            <a:endParaRPr lang="en-US"/>
          </a:p>
        </p:txBody>
      </p:sp>
    </p:spTree>
    <p:extLst>
      <p:ext uri="{BB962C8B-B14F-4D97-AF65-F5344CB8AC3E}">
        <p14:creationId xmlns:p14="http://schemas.microsoft.com/office/powerpoint/2010/main" val="2035649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Green – Maryland Avenue.  4-3 conversion with center left turn lane </a:t>
            </a:r>
          </a:p>
          <a:p>
            <a:pPr marL="628650" lvl="1" indent="-171450">
              <a:buFont typeface="Arial" panose="020B0604020202020204" pitchFamily="34" charset="0"/>
              <a:buChar char="•"/>
            </a:pPr>
            <a:r>
              <a:rPr lang="en-US" dirty="0"/>
              <a:t>Initiated May of 2017, “test conversion for a few months to see effect”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Red: Wheelock Pkwy.  Closed for construction of new sewer pipe lines</a:t>
            </a:r>
          </a:p>
          <a:p>
            <a:pPr marL="628650" lvl="1" indent="-171450">
              <a:buFont typeface="Arial" panose="020B0604020202020204" pitchFamily="34" charset="0"/>
              <a:buChar char="•"/>
            </a:pPr>
            <a:r>
              <a:rPr lang="en-US" dirty="0"/>
              <a:t>Completely closed in July, partially closed in June and August </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Orange: Phalen Blvd: how much traffic was diverted to Phalen due to the 4-3 conversion and the Wheelock closure?  </a:t>
            </a:r>
          </a:p>
          <a:p>
            <a:endParaRPr lang="en-US" dirty="0"/>
          </a:p>
        </p:txBody>
      </p:sp>
      <p:sp>
        <p:nvSpPr>
          <p:cNvPr id="4" name="Slide Number Placeholder 3"/>
          <p:cNvSpPr>
            <a:spLocks noGrp="1"/>
          </p:cNvSpPr>
          <p:nvPr>
            <p:ph type="sldNum" sz="quarter" idx="5"/>
          </p:nvPr>
        </p:nvSpPr>
        <p:spPr/>
        <p:txBody>
          <a:bodyPr/>
          <a:lstStyle/>
          <a:p>
            <a:fld id="{320329F0-F869-45F6-9CA6-51DC38496188}" type="slidenum">
              <a:rPr lang="en-US" smtClean="0"/>
              <a:t>22</a:t>
            </a:fld>
            <a:endParaRPr lang="en-US"/>
          </a:p>
        </p:txBody>
      </p:sp>
    </p:spTree>
    <p:extLst>
      <p:ext uri="{BB962C8B-B14F-4D97-AF65-F5344CB8AC3E}">
        <p14:creationId xmlns:p14="http://schemas.microsoft.com/office/powerpoint/2010/main" val="2445841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get a sense of how traffic was impacted by both the 4 to 3 conversion and Wheelock closure and if (and to what extent) traffic was diverted from Maryland to adjacent (Phalen) roadways, we performed an analysis of traffic patterns and travel time along the three roadways.  The analysis compared the July 2016 data (when Wheelock was open and prior to the 4-3 conversion) to July 2017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Traffic along Wheelock may not have decreased as much as expected due to roadway being open for local traffic and construction</a:t>
            </a:r>
          </a:p>
          <a:p>
            <a:pPr marL="171450" indent="-171450">
              <a:buFont typeface="Arial" panose="020B0604020202020204" pitchFamily="34" charset="0"/>
              <a:buChar char="•"/>
            </a:pPr>
            <a:r>
              <a:rPr lang="en-US" dirty="0"/>
              <a:t>The number of trips, trip duration, and the average trip length (in miles) increased on adjacent roadways due to the Wheelock closure</a:t>
            </a:r>
          </a:p>
          <a:p>
            <a:pPr marL="171450" indent="-171450">
              <a:buFont typeface="Arial" panose="020B0604020202020204" pitchFamily="34" charset="0"/>
              <a:buChar char="•"/>
            </a:pPr>
            <a:r>
              <a:rPr lang="en-US" dirty="0"/>
              <a:t>The 4 to 3 conversion may have increased trip duration, but this may also be compounded by the Wheelock closure</a:t>
            </a:r>
          </a:p>
          <a:p>
            <a:pPr marL="171450" indent="-171450">
              <a:buFont typeface="Arial" panose="020B0604020202020204" pitchFamily="34" charset="0"/>
              <a:buChar char="•"/>
            </a:pPr>
            <a:r>
              <a:rPr lang="en-US" dirty="0"/>
              <a:t>In spite of the greater number of trips and increased trip duration, the average speed on Maryland actually increased after the 4 to 3 conversion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20329F0-F869-45F6-9CA6-51DC38496188}" type="slidenum">
              <a:rPr lang="en-US" smtClean="0"/>
              <a:t>23</a:t>
            </a:fld>
            <a:endParaRPr lang="en-US"/>
          </a:p>
        </p:txBody>
      </p:sp>
    </p:spTree>
    <p:extLst>
      <p:ext uri="{BB962C8B-B14F-4D97-AF65-F5344CB8AC3E}">
        <p14:creationId xmlns:p14="http://schemas.microsoft.com/office/powerpoint/2010/main" val="381427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Outcomes/uses:</a:t>
            </a:r>
          </a:p>
          <a:p>
            <a:pPr marL="640594" lvl="1" indent="-174708">
              <a:buFont typeface="Arial" panose="020B0604020202020204" pitchFamily="34" charset="0"/>
              <a:buChar char="•"/>
            </a:pPr>
            <a:r>
              <a:rPr lang="en-US" dirty="0"/>
              <a:t>Origins and destinations of trips and nature of trips along residential corridor</a:t>
            </a:r>
          </a:p>
          <a:p>
            <a:pPr marL="640594" lvl="1" indent="-174708">
              <a:buFont typeface="Arial" panose="020B0604020202020204" pitchFamily="34" charset="0"/>
              <a:buChar char="•"/>
            </a:pPr>
            <a:r>
              <a:rPr lang="en-US" dirty="0"/>
              <a:t>Impact of traffic due to construction closure</a:t>
            </a:r>
          </a:p>
          <a:p>
            <a:pPr marL="640594" lvl="1" indent="-174708">
              <a:buFont typeface="Arial" panose="020B0604020202020204" pitchFamily="34" charset="0"/>
              <a:buChar char="•"/>
            </a:pPr>
            <a:r>
              <a:rPr lang="en-US" dirty="0"/>
              <a:t>Travel time and speed changes due to a 4 to 3 lane conversion or road diets in general. </a:t>
            </a:r>
          </a:p>
          <a:p>
            <a:pPr marL="640594" lvl="1"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Would have required a number of traffic counters to perform this in the past; very costly and time consuming to set up and process</a:t>
            </a:r>
          </a:p>
          <a:p>
            <a:pPr marL="465887" lvl="1"/>
            <a:endParaRPr lang="en-US" dirty="0"/>
          </a:p>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24</a:t>
            </a:fld>
            <a:endParaRPr lang="en-US"/>
          </a:p>
        </p:txBody>
      </p:sp>
    </p:spTree>
    <p:extLst>
      <p:ext uri="{BB962C8B-B14F-4D97-AF65-F5344CB8AC3E}">
        <p14:creationId xmlns:p14="http://schemas.microsoft.com/office/powerpoint/2010/main" val="4163820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Multi-purpose dashboard </a:t>
            </a:r>
          </a:p>
          <a:p>
            <a:endParaRPr lang="en-US" dirty="0"/>
          </a:p>
          <a:p>
            <a:r>
              <a:rPr lang="en-US" dirty="0"/>
              <a:t>People are crossing geographic (county/city) borders as the time</a:t>
            </a:r>
          </a:p>
          <a:p>
            <a:endParaRPr lang="en-US" dirty="0"/>
          </a:p>
          <a:p>
            <a:r>
              <a:rPr lang="en-US" dirty="0"/>
              <a:t>We wanted to illustrate that what happens outside of a particular county/city has an impact for residents of other counties/cities</a:t>
            </a:r>
          </a:p>
        </p:txBody>
      </p:sp>
      <p:sp>
        <p:nvSpPr>
          <p:cNvPr id="4" name="Slide Number Placeholder 3"/>
          <p:cNvSpPr>
            <a:spLocks noGrp="1"/>
          </p:cNvSpPr>
          <p:nvPr>
            <p:ph type="sldNum" sz="quarter" idx="5"/>
          </p:nvPr>
        </p:nvSpPr>
        <p:spPr/>
        <p:txBody>
          <a:bodyPr/>
          <a:lstStyle/>
          <a:p>
            <a:fld id="{320329F0-F869-45F6-9CA6-51DC38496188}" type="slidenum">
              <a:rPr lang="en-US" smtClean="0"/>
              <a:t>25</a:t>
            </a:fld>
            <a:endParaRPr lang="en-US"/>
          </a:p>
        </p:txBody>
      </p:sp>
    </p:spTree>
    <p:extLst>
      <p:ext uri="{BB962C8B-B14F-4D97-AF65-F5344CB8AC3E}">
        <p14:creationId xmlns:p14="http://schemas.microsoft.com/office/powerpoint/2010/main" val="2553837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329F0-F869-45F6-9CA6-51DC38496188}" type="slidenum">
              <a:rPr lang="en-US" smtClean="0"/>
              <a:t>26</a:t>
            </a:fld>
            <a:endParaRPr lang="en-US"/>
          </a:p>
        </p:txBody>
      </p:sp>
    </p:spTree>
    <p:extLst>
      <p:ext uri="{BB962C8B-B14F-4D97-AF65-F5344CB8AC3E}">
        <p14:creationId xmlns:p14="http://schemas.microsoft.com/office/powerpoint/2010/main" val="2039314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Tool for overview of origins/destinations within the region</a:t>
            </a:r>
          </a:p>
          <a:p>
            <a:endParaRPr lang="en-US" dirty="0"/>
          </a:p>
          <a:p>
            <a:r>
              <a:rPr lang="en-US" dirty="0"/>
              <a:t>Monitor traffic volumes along corridors and their change over time </a:t>
            </a:r>
          </a:p>
          <a:p>
            <a:endParaRPr lang="en-US" dirty="0"/>
          </a:p>
          <a:p>
            <a:r>
              <a:rPr lang="en-US" dirty="0"/>
              <a:t> Cost savings: the three ND MPOs recently participated in a joint purchase of one year’s worth of </a:t>
            </a:r>
            <a:r>
              <a:rPr lang="en-US" dirty="0" err="1"/>
              <a:t>AirSage</a:t>
            </a:r>
            <a:r>
              <a:rPr lang="en-US" dirty="0"/>
              <a:t> data for development of models for 2045 MTP  </a:t>
            </a:r>
          </a:p>
          <a:p>
            <a:pPr marL="171450" indent="-171450">
              <a:buFont typeface="Arial" panose="020B0604020202020204" pitchFamily="34" charset="0"/>
              <a:buChar char="•"/>
            </a:pPr>
            <a:r>
              <a:rPr lang="en-US" dirty="0"/>
              <a:t>Cost of data was approximately $90,000, with additional costs devoted to staff time and consultants hired to process data</a:t>
            </a:r>
          </a:p>
          <a:p>
            <a:pPr marL="171450" indent="-171450">
              <a:buFont typeface="Arial" panose="020B0604020202020204" pitchFamily="34" charset="0"/>
              <a:buChar char="•"/>
            </a:pPr>
            <a:r>
              <a:rPr lang="en-US" dirty="0"/>
              <a:t>StreetLight has capability to provide the required O/D data without the need for additional data purchase or costs associated with data processing </a:t>
            </a:r>
          </a:p>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27</a:t>
            </a:fld>
            <a:endParaRPr lang="en-US"/>
          </a:p>
        </p:txBody>
      </p:sp>
    </p:spTree>
    <p:extLst>
      <p:ext uri="{BB962C8B-B14F-4D97-AF65-F5344CB8AC3E}">
        <p14:creationId xmlns:p14="http://schemas.microsoft.com/office/powerpoint/2010/main" val="348354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Cost savings: the three ND MPOs recently participated in a joint purchase of one year’s worth of </a:t>
            </a:r>
            <a:r>
              <a:rPr lang="en-US" dirty="0" err="1"/>
              <a:t>AirSage</a:t>
            </a:r>
            <a:r>
              <a:rPr lang="en-US" dirty="0"/>
              <a:t> data for development of models for 2045 MTP  </a:t>
            </a:r>
          </a:p>
          <a:p>
            <a:pPr marL="171450" indent="-171450">
              <a:buFont typeface="Arial" panose="020B0604020202020204" pitchFamily="34" charset="0"/>
              <a:buChar char="•"/>
            </a:pPr>
            <a:r>
              <a:rPr lang="en-US" dirty="0"/>
              <a:t>Cost of data was approximately $90,000, with additional costs devoted to staff time and consultants hired to process data</a:t>
            </a:r>
          </a:p>
          <a:p>
            <a:pPr marL="171450" indent="-171450">
              <a:buFont typeface="Arial" panose="020B0604020202020204" pitchFamily="34" charset="0"/>
              <a:buChar char="•"/>
            </a:pPr>
            <a:r>
              <a:rPr lang="en-US" dirty="0"/>
              <a:t>StreetLight has capability to provide the required O/D data without the need for additional data purchase or costs associated with data processing </a:t>
            </a:r>
          </a:p>
          <a:p>
            <a:endParaRPr lang="en-US" dirty="0"/>
          </a:p>
        </p:txBody>
      </p:sp>
      <p:sp>
        <p:nvSpPr>
          <p:cNvPr id="4" name="Slide Number Placeholder 3"/>
          <p:cNvSpPr>
            <a:spLocks noGrp="1"/>
          </p:cNvSpPr>
          <p:nvPr>
            <p:ph type="sldNum" sz="quarter" idx="5"/>
          </p:nvPr>
        </p:nvSpPr>
        <p:spPr/>
        <p:txBody>
          <a:bodyPr/>
          <a:lstStyle/>
          <a:p>
            <a:fld id="{320329F0-F869-45F6-9CA6-51DC38496188}" type="slidenum">
              <a:rPr lang="en-US" smtClean="0"/>
              <a:t>28</a:t>
            </a:fld>
            <a:endParaRPr lang="en-US"/>
          </a:p>
        </p:txBody>
      </p:sp>
    </p:spTree>
    <p:extLst>
      <p:ext uri="{BB962C8B-B14F-4D97-AF65-F5344CB8AC3E}">
        <p14:creationId xmlns:p14="http://schemas.microsoft.com/office/powerpoint/2010/main" val="2291401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29</a:t>
            </a:fld>
            <a:endParaRPr lang="en-US"/>
          </a:p>
        </p:txBody>
      </p:sp>
    </p:spTree>
    <p:extLst>
      <p:ext uri="{BB962C8B-B14F-4D97-AF65-F5344CB8AC3E}">
        <p14:creationId xmlns:p14="http://schemas.microsoft.com/office/powerpoint/2010/main" val="23127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 4,000 employees (roughly 20-25 MPO planning staff)</a:t>
            </a:r>
          </a:p>
          <a:p>
            <a:pPr marL="171450" indent="-171450">
              <a:buFont typeface="Arial" panose="020B0604020202020204" pitchFamily="34" charset="0"/>
              <a:buChar char="•"/>
            </a:pPr>
            <a:r>
              <a:rPr lang="en-US" dirty="0"/>
              <a:t>7-county metro area population of over 3.1 million</a:t>
            </a:r>
          </a:p>
          <a:p>
            <a:pPr marL="171450" indent="-171450">
              <a:buFont typeface="Arial" panose="020B0604020202020204" pitchFamily="34" charset="0"/>
              <a:buChar char="•"/>
            </a:pPr>
            <a:r>
              <a:rPr lang="en-US" dirty="0"/>
              <a:t>Governed by a 17-member body that is appointed by the Governor of Minnesota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also serve as the MPO for the region, and as a TMA are responsible for the competitive solicitation of funds for transportation projects (the Regional Solicitation process).  Roughly $200 million competitive process every 2 years. </a:t>
            </a:r>
          </a:p>
          <a:p>
            <a:pPr marL="171450" indent="-171450">
              <a:buFont typeface="Arial" panose="020B0604020202020204" pitchFamily="34" charset="0"/>
              <a:buChar char="•"/>
            </a:pPr>
            <a:r>
              <a:rPr lang="en-US" dirty="0"/>
              <a:t>Our transportation planning functions include:</a:t>
            </a:r>
          </a:p>
          <a:p>
            <a:pPr marL="628650" lvl="1" indent="-171450">
              <a:buFont typeface="Arial" panose="020B0604020202020204" pitchFamily="34" charset="0"/>
              <a:buChar char="•"/>
            </a:pPr>
            <a:r>
              <a:rPr lang="en-US" dirty="0"/>
              <a:t>Highway planning</a:t>
            </a:r>
          </a:p>
          <a:p>
            <a:pPr marL="628650" lvl="1" indent="-171450">
              <a:buFont typeface="Arial" panose="020B0604020202020204" pitchFamily="34" charset="0"/>
              <a:buChar char="•"/>
            </a:pPr>
            <a:r>
              <a:rPr lang="en-US" dirty="0"/>
              <a:t>Transit Planning</a:t>
            </a:r>
          </a:p>
          <a:p>
            <a:pPr marL="628650" lvl="1" indent="-171450">
              <a:buFont typeface="Arial" panose="020B0604020202020204" pitchFamily="34" charset="0"/>
              <a:buChar char="•"/>
            </a:pPr>
            <a:r>
              <a:rPr lang="en-US" dirty="0"/>
              <a:t>Airport Planning</a:t>
            </a:r>
          </a:p>
          <a:p>
            <a:pPr marL="628650" lvl="1" indent="-171450">
              <a:buFont typeface="Arial" panose="020B0604020202020204" pitchFamily="34" charset="0"/>
              <a:buChar char="•"/>
            </a:pPr>
            <a:r>
              <a:rPr lang="en-US" dirty="0"/>
              <a:t>Freight Planning</a:t>
            </a:r>
          </a:p>
          <a:p>
            <a:pPr marL="628650" lvl="1" indent="-171450">
              <a:buFont typeface="Arial" panose="020B0604020202020204" pitchFamily="34" charset="0"/>
              <a:buChar char="•"/>
            </a:pPr>
            <a:r>
              <a:rPr lang="en-US" dirty="0"/>
              <a:t>Travel Forecasting</a:t>
            </a:r>
          </a:p>
          <a:p>
            <a:pPr marL="628650" lvl="1" indent="-171450">
              <a:buFont typeface="Arial" panose="020B0604020202020204" pitchFamily="34" charset="0"/>
              <a:buChar char="•"/>
            </a:pPr>
            <a:r>
              <a:rPr lang="en-US" dirty="0"/>
              <a:t>Corridor and System Studies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3</a:t>
            </a:fld>
            <a:endParaRPr lang="en-US"/>
          </a:p>
        </p:txBody>
      </p:sp>
    </p:spTree>
    <p:extLst>
      <p:ext uri="{BB962C8B-B14F-4D97-AF65-F5344CB8AC3E}">
        <p14:creationId xmlns:p14="http://schemas.microsoft.com/office/powerpoint/2010/main" val="189049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Provider of </a:t>
            </a:r>
            <a:r>
              <a:rPr lang="en-US" sz="1200" u="sng" dirty="0"/>
              <a:t>anonymized</a:t>
            </a:r>
            <a:r>
              <a:rPr lang="en-US" sz="1200" dirty="0"/>
              <a:t> location-based services data from cell phones</a:t>
            </a:r>
          </a:p>
          <a:p>
            <a:r>
              <a:rPr lang="en-US" sz="1200" dirty="0"/>
              <a:t>Can’t identify individuals, can only look at patterns of travel</a:t>
            </a:r>
          </a:p>
          <a:p>
            <a:r>
              <a:rPr lang="en-US" sz="1200" dirty="0"/>
              <a:t>23% of the U.S. and Canadian adult population</a:t>
            </a:r>
          </a:p>
          <a:p>
            <a:r>
              <a:rPr lang="en-US" sz="1200" dirty="0"/>
              <a:t>60 billion location records/month</a:t>
            </a:r>
          </a:p>
          <a:p>
            <a:r>
              <a:rPr lang="en-US" sz="1200" dirty="0"/>
              <a:t>Travel mode, visitor home/work location (Census block group), demographics</a:t>
            </a:r>
          </a:p>
          <a:p>
            <a:r>
              <a:rPr lang="en-US" sz="1200" dirty="0"/>
              <a:t>Many types of analyses available</a:t>
            </a:r>
          </a:p>
          <a:p>
            <a:endParaRPr lang="en-US" dirty="0"/>
          </a:p>
          <a:p>
            <a:endParaRPr lang="en-US" dirty="0"/>
          </a:p>
          <a:p>
            <a:r>
              <a:rPr lang="en-US" dirty="0"/>
              <a:t>Some pros and cons</a:t>
            </a:r>
          </a:p>
          <a:p>
            <a:r>
              <a:rPr lang="en-US" dirty="0"/>
              <a:t>Pros: </a:t>
            </a:r>
          </a:p>
          <a:p>
            <a:pPr marL="171450" indent="-171450">
              <a:buFont typeface="Arial" panose="020B0604020202020204" pitchFamily="34" charset="0"/>
              <a:buChar char="•"/>
            </a:pPr>
            <a:r>
              <a:rPr lang="en-US" dirty="0"/>
              <a:t>Processing power (would take significant hardware resources to perform these analyses in-house)</a:t>
            </a:r>
          </a:p>
          <a:p>
            <a:pPr marL="171450" indent="-171450">
              <a:buFont typeface="Arial" panose="020B0604020202020204" pitchFamily="34" charset="0"/>
              <a:buChar char="•"/>
            </a:pPr>
            <a:r>
              <a:rPr lang="en-US" dirty="0"/>
              <a:t>Data storage (massive datasets, cloud-based storage)</a:t>
            </a:r>
          </a:p>
          <a:p>
            <a:pPr marL="171450" indent="-171450">
              <a:buFont typeface="Arial" panose="020B0604020202020204" pitchFamily="34" charset="0"/>
              <a:buChar char="•"/>
            </a:pPr>
            <a:r>
              <a:rPr lang="en-US" dirty="0"/>
              <a:t>Technical support: StreetLight staff provides frequent trainings and quick response to questions</a:t>
            </a:r>
          </a:p>
          <a:p>
            <a:pPr marL="171450" indent="-171450">
              <a:buFont typeface="Arial" panose="020B0604020202020204" pitchFamily="34" charset="0"/>
              <a:buChar char="•"/>
            </a:pPr>
            <a:r>
              <a:rPr lang="en-US" dirty="0"/>
              <a:t>These analyses would require highly trained staff and significant software investment – not practical for most organizations</a:t>
            </a:r>
          </a:p>
          <a:p>
            <a:pPr marL="171450" indent="-171450">
              <a:buFont typeface="Arial" panose="020B0604020202020204" pitchFamily="34" charset="0"/>
              <a:buChar char="•"/>
            </a:pPr>
            <a:r>
              <a:rPr lang="en-US" dirty="0"/>
              <a:t>User interface is simple and easy to use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Cons:</a:t>
            </a:r>
          </a:p>
          <a:p>
            <a:pPr marL="171450" indent="-171450">
              <a:buFont typeface="Arial" panose="020B0604020202020204" pitchFamily="34" charset="0"/>
              <a:buChar char="•"/>
            </a:pPr>
            <a:r>
              <a:rPr lang="en-US" dirty="0"/>
              <a:t>Subscription as service – you don’t “own” the data</a:t>
            </a:r>
          </a:p>
          <a:p>
            <a:pPr marL="171450" indent="-171450">
              <a:buFont typeface="Arial" panose="020B0604020202020204" pitchFamily="34" charset="0"/>
              <a:buChar char="•"/>
            </a:pPr>
            <a:r>
              <a:rPr lang="en-US" dirty="0"/>
              <a:t>If you don’t subscribe you lose the data</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4</a:t>
            </a:fld>
            <a:endParaRPr lang="en-US"/>
          </a:p>
        </p:txBody>
      </p:sp>
    </p:spTree>
    <p:extLst>
      <p:ext uri="{BB962C8B-B14F-4D97-AF65-F5344CB8AC3E}">
        <p14:creationId xmlns:p14="http://schemas.microsoft.com/office/powerpoint/2010/main" val="1469187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329F0-F869-45F6-9CA6-51DC38496188}" type="slidenum">
              <a:rPr lang="en-US" smtClean="0"/>
              <a:t>5</a:t>
            </a:fld>
            <a:endParaRPr lang="en-US"/>
          </a:p>
        </p:txBody>
      </p:sp>
    </p:spTree>
    <p:extLst>
      <p:ext uri="{BB962C8B-B14F-4D97-AF65-F5344CB8AC3E}">
        <p14:creationId xmlns:p14="http://schemas.microsoft.com/office/powerpoint/2010/main" val="2383646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was a test to see if StreetLight could be used to replicate a 2013 project in which MnDOT partnered with TTI to measure arterial mobility performance</a:t>
            </a:r>
          </a:p>
          <a:p>
            <a:endParaRPr lang="en-US" dirty="0"/>
          </a:p>
          <a:p>
            <a:r>
              <a:rPr lang="en-US" dirty="0"/>
              <a:t>The 2013 project was used travel speed data from INRIX, took 6 months to complete and cost over $100,000</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6</a:t>
            </a:fld>
            <a:endParaRPr lang="en-US"/>
          </a:p>
        </p:txBody>
      </p:sp>
    </p:spTree>
    <p:extLst>
      <p:ext uri="{BB962C8B-B14F-4D97-AF65-F5344CB8AC3E}">
        <p14:creationId xmlns:p14="http://schemas.microsoft.com/office/powerpoint/2010/main" val="3516707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interns created some “segments” in GIS and imported them into StreetLight</a:t>
            </a:r>
          </a:p>
          <a:p>
            <a:endParaRPr lang="en-US" dirty="0"/>
          </a:p>
          <a:p>
            <a:r>
              <a:rPr lang="en-US" dirty="0"/>
              <a:t>Segments have both start and end gates </a:t>
            </a:r>
          </a:p>
          <a:p>
            <a:endParaRPr lang="en-US" dirty="0"/>
          </a:p>
          <a:p>
            <a:r>
              <a:rPr lang="en-US" dirty="0"/>
              <a:t>We spent some time manually editing the automatically generated gates</a:t>
            </a:r>
          </a:p>
        </p:txBody>
      </p:sp>
      <p:sp>
        <p:nvSpPr>
          <p:cNvPr id="4" name="Slide Number Placeholder 3"/>
          <p:cNvSpPr>
            <a:spLocks noGrp="1"/>
          </p:cNvSpPr>
          <p:nvPr>
            <p:ph type="sldNum" sz="quarter" idx="10"/>
          </p:nvPr>
        </p:nvSpPr>
        <p:spPr/>
        <p:txBody>
          <a:bodyPr/>
          <a:lstStyle/>
          <a:p>
            <a:fld id="{320329F0-F869-45F6-9CA6-51DC38496188}" type="slidenum">
              <a:rPr lang="en-US" smtClean="0"/>
              <a:t>7</a:t>
            </a:fld>
            <a:endParaRPr lang="en-US"/>
          </a:p>
        </p:txBody>
      </p:sp>
    </p:spTree>
    <p:extLst>
      <p:ext uri="{BB962C8B-B14F-4D97-AF65-F5344CB8AC3E}">
        <p14:creationId xmlns:p14="http://schemas.microsoft.com/office/powerpoint/2010/main" val="1598271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8</a:t>
            </a:fld>
            <a:endParaRPr lang="en-US"/>
          </a:p>
        </p:txBody>
      </p:sp>
    </p:spTree>
    <p:extLst>
      <p:ext uri="{BB962C8B-B14F-4D97-AF65-F5344CB8AC3E}">
        <p14:creationId xmlns:p14="http://schemas.microsoft.com/office/powerpoint/2010/main" val="2178378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320329F0-F869-45F6-9CA6-51DC38496188}" type="slidenum">
              <a:rPr lang="en-US" smtClean="0"/>
              <a:t>9</a:t>
            </a:fld>
            <a:endParaRPr lang="en-US"/>
          </a:p>
        </p:txBody>
      </p:sp>
    </p:spTree>
    <p:extLst>
      <p:ext uri="{BB962C8B-B14F-4D97-AF65-F5344CB8AC3E}">
        <p14:creationId xmlns:p14="http://schemas.microsoft.com/office/powerpoint/2010/main" val="4075522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0"/>
          </p:nvPr>
        </p:nvSpPr>
        <p:spPr>
          <a:xfrm>
            <a:off x="963084" y="1542606"/>
            <a:ext cx="10363200" cy="985537"/>
          </a:xfrm>
          <a:prstGeom prst="rect">
            <a:avLst/>
          </a:prstGeom>
        </p:spPr>
        <p:txBody>
          <a:bodyPr lIns="91424" tIns="45712" rIns="91424" bIns="45712" anchor="b"/>
          <a:lstStyle>
            <a:lvl1pPr marL="0" indent="0">
              <a:buNone/>
              <a:defRPr sz="2000">
                <a:solidFill>
                  <a:schemeClr val="bg2"/>
                </a:solidFill>
              </a:defRPr>
            </a:lvl1pPr>
            <a:lvl2pPr marL="457119" indent="0">
              <a:buNone/>
              <a:defRPr sz="1800"/>
            </a:lvl2pPr>
            <a:lvl3pPr marL="914239" indent="0">
              <a:buNone/>
              <a:defRPr sz="1600"/>
            </a:lvl3pPr>
            <a:lvl4pPr marL="1371359" indent="0">
              <a:buNone/>
              <a:defRPr sz="1400"/>
            </a:lvl4pPr>
            <a:lvl5pPr marL="1828478" indent="0">
              <a:buNone/>
              <a:defRPr sz="1400"/>
            </a:lvl5pPr>
            <a:lvl6pPr marL="2285597" indent="0">
              <a:buNone/>
              <a:defRPr sz="1400"/>
            </a:lvl6pPr>
            <a:lvl7pPr marL="2742717" indent="0">
              <a:buNone/>
              <a:defRPr sz="1400"/>
            </a:lvl7pPr>
            <a:lvl8pPr marL="3199836" indent="0">
              <a:buNone/>
              <a:defRPr sz="1400"/>
            </a:lvl8pPr>
            <a:lvl9pPr marL="3656956" indent="0">
              <a:buNone/>
              <a:defRPr sz="1400"/>
            </a:lvl9pPr>
          </a:lstStyle>
          <a:p>
            <a:pPr lvl="0"/>
            <a:r>
              <a:rPr lang="en-US"/>
              <a:t>Edit Master text styles</a:t>
            </a:r>
          </a:p>
        </p:txBody>
      </p:sp>
      <p:sp>
        <p:nvSpPr>
          <p:cNvPr id="7" name="Subtitle 2"/>
          <p:cNvSpPr>
            <a:spLocks noGrp="1"/>
          </p:cNvSpPr>
          <p:nvPr>
            <p:ph type="subTitle" idx="11" hasCustomPrompt="1"/>
          </p:nvPr>
        </p:nvSpPr>
        <p:spPr>
          <a:xfrm>
            <a:off x="963084" y="6101832"/>
            <a:ext cx="7974544" cy="528235"/>
          </a:xfrm>
          <a:prstGeom prst="rect">
            <a:avLst/>
          </a:prstGeom>
        </p:spPr>
        <p:txBody>
          <a:bodyPr lIns="91424" tIns="45712" rIns="91424" bIns="45712"/>
          <a:lstStyle>
            <a:lvl1pPr marL="0" indent="0" algn="l">
              <a:buNone/>
              <a:defRPr>
                <a:solidFill>
                  <a:schemeClr val="bg2"/>
                </a:solidFill>
              </a:defRPr>
            </a:lvl1pPr>
            <a:lvl2pPr marL="457119" indent="0" algn="ctr">
              <a:buNone/>
              <a:defRPr/>
            </a:lvl2pPr>
            <a:lvl3pPr marL="914239" indent="0" algn="ctr">
              <a:buNone/>
              <a:defRPr/>
            </a:lvl3pPr>
            <a:lvl4pPr marL="1371359" indent="0" algn="ctr">
              <a:buNone/>
              <a:defRPr/>
            </a:lvl4pPr>
            <a:lvl5pPr marL="1828478" indent="0" algn="ctr">
              <a:buNone/>
              <a:defRPr/>
            </a:lvl5pPr>
            <a:lvl6pPr marL="2285597" indent="0" algn="ctr">
              <a:buNone/>
              <a:defRPr/>
            </a:lvl6pPr>
            <a:lvl7pPr marL="2742717" indent="0" algn="ctr">
              <a:buNone/>
              <a:defRPr/>
            </a:lvl7pPr>
            <a:lvl8pPr marL="3199836" indent="0" algn="ctr">
              <a:buNone/>
              <a:defRPr/>
            </a:lvl8pPr>
            <a:lvl9pPr marL="3656956" indent="0" algn="ctr">
              <a:buNone/>
              <a:defRPr/>
            </a:lvl9pPr>
          </a:lstStyle>
          <a:p>
            <a:r>
              <a:rPr lang="en-US" dirty="0"/>
              <a:t>Presenting To</a:t>
            </a:r>
          </a:p>
        </p:txBody>
      </p:sp>
      <p:sp>
        <p:nvSpPr>
          <p:cNvPr id="13" name="Title 12"/>
          <p:cNvSpPr>
            <a:spLocks noGrp="1"/>
          </p:cNvSpPr>
          <p:nvPr>
            <p:ph type="title"/>
          </p:nvPr>
        </p:nvSpPr>
        <p:spPr>
          <a:xfrm>
            <a:off x="963084" y="2604319"/>
            <a:ext cx="10363200" cy="807909"/>
          </a:xfrm>
          <a:prstGeom prst="rect">
            <a:avLst/>
          </a:prstGeom>
        </p:spPr>
        <p:txBody>
          <a:bodyPr vert="horz" lIns="49999" tIns="25000" rIns="49999" bIns="25000"/>
          <a:lstStyle/>
          <a:p>
            <a:r>
              <a:rPr lang="en-US"/>
              <a:t>Click to edit Master title style</a:t>
            </a:r>
            <a:endParaRPr lang="en-US" dirty="0"/>
          </a:p>
        </p:txBody>
      </p:sp>
      <p:sp>
        <p:nvSpPr>
          <p:cNvPr id="11" name="Text Placeholder 10"/>
          <p:cNvSpPr>
            <a:spLocks noGrp="1"/>
          </p:cNvSpPr>
          <p:nvPr>
            <p:ph type="body" sz="quarter" idx="12" hasCustomPrompt="1"/>
          </p:nvPr>
        </p:nvSpPr>
        <p:spPr>
          <a:xfrm>
            <a:off x="963084" y="5742694"/>
            <a:ext cx="2065533" cy="285575"/>
          </a:xfrm>
          <a:prstGeom prst="rect">
            <a:avLst/>
          </a:prstGeom>
        </p:spPr>
        <p:txBody>
          <a:bodyPr vert="horz" lIns="49999" tIns="25000" rIns="49999" bIns="25000"/>
          <a:lstStyle>
            <a:lvl1pPr marL="0" indent="0">
              <a:buNone/>
              <a:defRPr sz="1300">
                <a:solidFill>
                  <a:srgbClr val="FFFFFF"/>
                </a:solidFill>
              </a:defRPr>
            </a:lvl1pPr>
            <a:lvl4pPr marL="1683855" indent="-312496">
              <a:buFont typeface="Arial"/>
              <a:buChar char="•"/>
              <a:defRPr/>
            </a:lvl4pPr>
          </a:lstStyle>
          <a:p>
            <a:pPr lvl="0"/>
            <a:fld id="{163E7DB0-2F44-1947-8A31-0BEC6DD77760}" type="datetimeFigureOut">
              <a:rPr lang="en-US" smtClean="0"/>
              <a:pPr lvl="0"/>
              <a:t>9/6/12</a:t>
            </a:fld>
            <a:endParaRPr lang="en-US" dirty="0"/>
          </a:p>
        </p:txBody>
      </p:sp>
    </p:spTree>
    <p:extLst>
      <p:ext uri="{BB962C8B-B14F-4D97-AF65-F5344CB8AC3E}">
        <p14:creationId xmlns:p14="http://schemas.microsoft.com/office/powerpoint/2010/main" val="1151836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a:prstGeom prst="rect">
            <a:avLst/>
          </a:prstGeo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2" y="6356354"/>
            <a:ext cx="1358591" cy="365125"/>
          </a:xfrm>
          <a:prstGeom prst="rect">
            <a:avLst/>
          </a:prstGeom>
        </p:spPr>
        <p:txBody>
          <a:bodyPr/>
          <a:lstStyle/>
          <a:p>
            <a:fld id="{824D5D47-1752-4D84-8BFB-C2F71A34C932}" type="datetime1">
              <a:rPr lang="en-US" smtClean="0"/>
              <a:pPr/>
              <a:t>8/29/2019</a:t>
            </a:fld>
            <a:endParaRPr lang="en-US" dirty="0"/>
          </a:p>
        </p:txBody>
      </p:sp>
      <p:sp>
        <p:nvSpPr>
          <p:cNvPr id="10" name="Footer Placeholder 4"/>
          <p:cNvSpPr>
            <a:spLocks noGrp="1"/>
          </p:cNvSpPr>
          <p:nvPr>
            <p:ph type="ftr" sz="quarter" idx="3"/>
          </p:nvPr>
        </p:nvSpPr>
        <p:spPr>
          <a:xfrm>
            <a:off x="3302179" y="6356353"/>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mndot.gov/</a:t>
            </a:r>
          </a:p>
        </p:txBody>
      </p:sp>
      <p:sp>
        <p:nvSpPr>
          <p:cNvPr id="6" name="Slide Number Placeholder 5"/>
          <p:cNvSpPr>
            <a:spLocks noGrp="1"/>
          </p:cNvSpPr>
          <p:nvPr>
            <p:ph type="sldNum" sz="quarter" idx="12"/>
          </p:nvPr>
        </p:nvSpPr>
        <p:spPr>
          <a:xfrm>
            <a:off x="9891134" y="6356354"/>
            <a:ext cx="1462668" cy="365125"/>
          </a:xfrm>
          <a:prstGeom prst="rect">
            <a:avLst/>
          </a:prstGeom>
        </p:spPr>
        <p:txBody>
          <a:bodyPr/>
          <a:lstStyle/>
          <a:p>
            <a:fld id="{48F63A3B-78C7-47BE-AE5E-E10140E04643}" type="slidenum">
              <a:rPr lang="en-US" smtClean="0"/>
              <a:pPr/>
              <a:t>‹#›</a:t>
            </a:fld>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9251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FLOW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0C6D-22AE-4042-8798-05848FA1F4F3}"/>
              </a:ext>
            </a:extLst>
          </p:cNvPr>
          <p:cNvSpPr>
            <a:spLocks noGrp="1"/>
          </p:cNvSpPr>
          <p:nvPr>
            <p:ph type="title" hasCustomPrompt="1"/>
          </p:nvPr>
        </p:nvSpPr>
        <p:spPr>
          <a:xfrm>
            <a:off x="248264" y="498622"/>
            <a:ext cx="10857886" cy="606985"/>
          </a:xfrm>
        </p:spPr>
        <p:txBody>
          <a:bodyPr>
            <a:noAutofit/>
          </a:bodyPr>
          <a:lstStyle>
            <a:lvl1pPr>
              <a:defRPr sz="3200" b="1"/>
            </a:lvl1pPr>
          </a:lstStyle>
          <a:p>
            <a:r>
              <a:rPr lang="en-US" dirty="0"/>
              <a:t>Title</a:t>
            </a:r>
          </a:p>
        </p:txBody>
      </p:sp>
      <p:pic>
        <p:nvPicPr>
          <p:cNvPr id="9" name="Picture 8">
            <a:extLst>
              <a:ext uri="{FF2B5EF4-FFF2-40B4-BE49-F238E27FC236}">
                <a16:creationId xmlns:a16="http://schemas.microsoft.com/office/drawing/2014/main" id="{6B97F756-5171-4DBB-B09B-E24BCAB8A6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412" y="247137"/>
            <a:ext cx="542324" cy="554978"/>
          </a:xfrm>
          <a:prstGeom prst="rect">
            <a:avLst/>
          </a:prstGeom>
        </p:spPr>
      </p:pic>
      <p:sp>
        <p:nvSpPr>
          <p:cNvPr id="10" name="Footer Placeholder 4">
            <a:extLst>
              <a:ext uri="{FF2B5EF4-FFF2-40B4-BE49-F238E27FC236}">
                <a16:creationId xmlns:a16="http://schemas.microsoft.com/office/drawing/2014/main" id="{82CAA752-219A-430C-8369-81C4BE1C1F94}"/>
              </a:ext>
            </a:extLst>
          </p:cNvPr>
          <p:cNvSpPr>
            <a:spLocks noGrp="1"/>
          </p:cNvSpPr>
          <p:nvPr>
            <p:ph type="ftr" sz="quarter" idx="3"/>
          </p:nvPr>
        </p:nvSpPr>
        <p:spPr>
          <a:xfrm>
            <a:off x="6019800" y="6377370"/>
            <a:ext cx="5623026" cy="365125"/>
          </a:xfrm>
          <a:prstGeom prst="rect">
            <a:avLst/>
          </a:prstGeom>
        </p:spPr>
        <p:txBody>
          <a:bodyPr vert="horz" lIns="91440" tIns="45720" rIns="91440" bIns="45720" rtlCol="0" anchor="ctr"/>
          <a:lstStyle>
            <a:lvl1pPr algn="ctr">
              <a:defRPr sz="1050" b="0">
                <a:solidFill>
                  <a:schemeClr val="tx1">
                    <a:tint val="75000"/>
                  </a:schemeClr>
                </a:solidFill>
              </a:defRPr>
            </a:lvl1p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&amp; CONFIDENTIAL |</a:t>
            </a:r>
          </a:p>
        </p:txBody>
      </p:sp>
      <p:sp>
        <p:nvSpPr>
          <p:cNvPr id="11" name="Slide Number Placeholder 5">
            <a:extLst>
              <a:ext uri="{FF2B5EF4-FFF2-40B4-BE49-F238E27FC236}">
                <a16:creationId xmlns:a16="http://schemas.microsoft.com/office/drawing/2014/main" id="{D4325B37-C977-48E7-8B56-2196F8BB32A8}"/>
              </a:ext>
            </a:extLst>
          </p:cNvPr>
          <p:cNvSpPr>
            <a:spLocks noGrp="1"/>
          </p:cNvSpPr>
          <p:nvPr>
            <p:ph type="sldNum" sz="quarter" idx="4"/>
          </p:nvPr>
        </p:nvSpPr>
        <p:spPr>
          <a:xfrm>
            <a:off x="11411605" y="6420615"/>
            <a:ext cx="475595" cy="278634"/>
          </a:xfrm>
          <a:prstGeom prst="rect">
            <a:avLst/>
          </a:prstGeom>
        </p:spPr>
        <p:txBody>
          <a:bodyPr vert="horz" lIns="91440" tIns="45720" rIns="91440" bIns="45720" rtlCol="0" anchor="ctr"/>
          <a:lstStyle>
            <a:lvl1pPr algn="r">
              <a:defRPr sz="1050" b="1">
                <a:solidFill>
                  <a:schemeClr val="bg1">
                    <a:lumMod val="65000"/>
                  </a:schemeClr>
                </a:solidFill>
              </a:defRPr>
            </a:lvl1pPr>
          </a:lstStyle>
          <a:p>
            <a:fld id="{A5A667CB-AF5C-40BE-88D3-7302B392C195}" type="slidenum">
              <a:rPr lang="en-US" smtClean="0"/>
              <a:pPr/>
              <a:t>‹#›</a:t>
            </a:fld>
            <a:endParaRPr lang="en-US" dirty="0"/>
          </a:p>
        </p:txBody>
      </p:sp>
      <p:sp>
        <p:nvSpPr>
          <p:cNvPr id="30" name="Rectangle 29">
            <a:extLst>
              <a:ext uri="{FF2B5EF4-FFF2-40B4-BE49-F238E27FC236}">
                <a16:creationId xmlns:a16="http://schemas.microsoft.com/office/drawing/2014/main" id="{74AED922-57F7-4198-8A84-875BFB8C1C8A}"/>
              </a:ext>
            </a:extLst>
          </p:cNvPr>
          <p:cNvSpPr/>
          <p:nvPr userDrawn="1"/>
        </p:nvSpPr>
        <p:spPr>
          <a:xfrm flipH="1">
            <a:off x="-8166" y="-1905"/>
            <a:ext cx="100584" cy="1772817"/>
          </a:xfrm>
          <a:prstGeom prst="rect">
            <a:avLst/>
          </a:prstGeom>
          <a:solidFill>
            <a:srgbClr val="FFDB69"/>
          </a:solidFill>
          <a:ln w="12700">
            <a:noFill/>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spTree>
    <p:extLst>
      <p:ext uri="{BB962C8B-B14F-4D97-AF65-F5344CB8AC3E}">
        <p14:creationId xmlns:p14="http://schemas.microsoft.com/office/powerpoint/2010/main" val="2615191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_Title and Conten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2"/>
          <p:cNvSpPr>
            <a:spLocks noGrp="1"/>
          </p:cNvSpPr>
          <p:nvPr>
            <p:ph idx="10"/>
          </p:nvPr>
        </p:nvSpPr>
        <p:spPr>
          <a:xfrm>
            <a:off x="651724" y="1542998"/>
            <a:ext cx="10965713" cy="2551436"/>
          </a:xfrm>
          <a:prstGeom prst="rect">
            <a:avLst/>
          </a:prstGeom>
        </p:spPr>
        <p:txBody>
          <a:bodyPr lIns="91424" tIns="45712" rIns="91424" bIns="45712"/>
          <a:lstStyle>
            <a:lvl1pPr marL="312496" indent="-312496">
              <a:buClr>
                <a:schemeClr val="accent1"/>
              </a:buClr>
              <a:buFont typeface="Arial"/>
              <a:buChar char="•"/>
              <a:defRPr/>
            </a:lvl1pPr>
            <a:lvl3pPr>
              <a:buClr>
                <a:schemeClr val="accent5"/>
              </a:buClr>
              <a:defRPr/>
            </a:lvl3pPr>
          </a:lstStyle>
          <a:p>
            <a:pPr lvl="0"/>
            <a:r>
              <a:rPr lang="en-US"/>
              <a:t>Edit Master text styles</a:t>
            </a:r>
          </a:p>
        </p:txBody>
      </p:sp>
      <p:sp>
        <p:nvSpPr>
          <p:cNvPr id="2" name="Title 1"/>
          <p:cNvSpPr>
            <a:spLocks noGrp="1"/>
          </p:cNvSpPr>
          <p:nvPr>
            <p:ph type="title"/>
          </p:nvPr>
        </p:nvSpPr>
        <p:spPr>
          <a:xfrm>
            <a:off x="644636" y="630621"/>
            <a:ext cx="10972800" cy="776908"/>
          </a:xfrm>
          <a:prstGeom prst="rect">
            <a:avLst/>
          </a:prstGeom>
        </p:spPr>
        <p:txBody>
          <a:bodyPr vert="horz" lIns="91424" tIns="45712" rIns="91424" bIns="45712"/>
          <a:lstStyle>
            <a:lvl1pPr>
              <a:defRPr>
                <a:solidFill>
                  <a:srgbClr val="EE3124"/>
                </a:solidFill>
              </a:defRPr>
            </a:lvl1p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636169" y="6269443"/>
            <a:ext cx="2002832" cy="248245"/>
          </a:xfrm>
          <a:prstGeom prst="rect">
            <a:avLst/>
          </a:prstGeom>
        </p:spPr>
        <p:txBody>
          <a:bodyPr vert="horz" lIns="49999" tIns="25000" rIns="49999" bIns="25000"/>
          <a:lstStyle>
            <a:lvl1pPr marL="0" indent="0">
              <a:buNone/>
              <a:defRPr sz="1300">
                <a:solidFill>
                  <a:srgbClr val="FFFFFF"/>
                </a:solidFill>
              </a:defRPr>
            </a:lvl1pPr>
          </a:lstStyle>
          <a:p>
            <a:fld id="{163E7DB0-2F44-1947-8A31-0BEC6DD77760}" type="datetimeFigureOut">
              <a:rPr lang="en-US" smtClean="0"/>
              <a:pPr/>
              <a:t>9/6/12</a:t>
            </a:fld>
            <a:endParaRPr lang="en-US" dirty="0"/>
          </a:p>
        </p:txBody>
      </p:sp>
      <p:sp>
        <p:nvSpPr>
          <p:cNvPr id="7" name="Rectangle 6"/>
          <p:cNvSpPr/>
          <p:nvPr/>
        </p:nvSpPr>
        <p:spPr>
          <a:xfrm>
            <a:off x="586271" y="6431002"/>
            <a:ext cx="389850" cy="292388"/>
          </a:xfrm>
          <a:prstGeom prst="rect">
            <a:avLst/>
          </a:prstGeom>
        </p:spPr>
        <p:txBody>
          <a:bodyPr wrap="none">
            <a:spAutoFit/>
          </a:bodyPr>
          <a:lstStyle/>
          <a:p>
            <a:fld id="{ACF2DE00-3FC4-D44A-BC47-241E6CE345C6}" type="slidenum">
              <a:rPr lang="en-US" sz="1300" b="0" i="0" smtClean="0">
                <a:solidFill>
                  <a:schemeClr val="bg1"/>
                </a:solidFill>
                <a:latin typeface="+mn-lt"/>
                <a:cs typeface="Arial"/>
              </a:rPr>
              <a:pPr/>
              <a:t>‹#›</a:t>
            </a:fld>
            <a:endParaRPr lang="en-US" sz="1300" dirty="0"/>
          </a:p>
        </p:txBody>
      </p:sp>
    </p:spTree>
    <p:extLst>
      <p:ext uri="{BB962C8B-B14F-4D97-AF65-F5344CB8AC3E}">
        <p14:creationId xmlns:p14="http://schemas.microsoft.com/office/powerpoint/2010/main" val="3649423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3"/>
          <p:cNvSpPr>
            <a:spLocks noGrp="1"/>
          </p:cNvSpPr>
          <p:nvPr/>
        </p:nvSpPr>
        <p:spPr>
          <a:xfrm>
            <a:off x="-2578537" y="-1918522"/>
            <a:ext cx="10972800" cy="1143000"/>
          </a:xfrm>
          <a:prstGeom prst="rect">
            <a:avLst/>
          </a:prstGeom>
        </p:spPr>
        <p:txBody>
          <a:bodyPr vert="horz" lIns="91424" tIns="45712" rIns="91424" bIns="45712"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4400" kern="1200" dirty="0"/>
          </a:p>
        </p:txBody>
      </p:sp>
      <p:sp>
        <p:nvSpPr>
          <p:cNvPr id="6" name="Content Placeholder 4"/>
          <p:cNvSpPr>
            <a:spLocks noGrp="1"/>
          </p:cNvSpPr>
          <p:nvPr/>
        </p:nvSpPr>
        <p:spPr>
          <a:xfrm>
            <a:off x="-2578537" y="-592957"/>
            <a:ext cx="5384800" cy="4525963"/>
          </a:xfrm>
          <a:prstGeom prst="rect">
            <a:avLst/>
          </a:prstGeom>
        </p:spPr>
        <p:txBody>
          <a:bodyPr vert="horz" lIns="91424" tIns="45712" rIns="91424" bIns="45712"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sz="2800" kern="1200" dirty="0"/>
          </a:p>
        </p:txBody>
      </p:sp>
      <p:sp>
        <p:nvSpPr>
          <p:cNvPr id="7" name="Content Placeholder 5"/>
          <p:cNvSpPr>
            <a:spLocks noGrp="1"/>
          </p:cNvSpPr>
          <p:nvPr/>
        </p:nvSpPr>
        <p:spPr>
          <a:xfrm>
            <a:off x="3009463" y="-592957"/>
            <a:ext cx="5384800" cy="4525963"/>
          </a:xfrm>
          <a:prstGeom prst="rect">
            <a:avLst/>
          </a:prstGeom>
        </p:spPr>
        <p:txBody>
          <a:bodyPr vert="horz" lIns="91424" tIns="45712" rIns="91424" bIns="45712"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US" sz="2800" kern="1200" dirty="0"/>
          </a:p>
        </p:txBody>
      </p:sp>
      <p:sp>
        <p:nvSpPr>
          <p:cNvPr id="8" name="Title 3"/>
          <p:cNvSpPr>
            <a:spLocks noGrp="1"/>
          </p:cNvSpPr>
          <p:nvPr>
            <p:ph type="title" hasCustomPrompt="1"/>
          </p:nvPr>
        </p:nvSpPr>
        <p:spPr>
          <a:xfrm>
            <a:off x="609601" y="370990"/>
            <a:ext cx="10972800" cy="889859"/>
          </a:xfrm>
          <a:prstGeom prst="rect">
            <a:avLst/>
          </a:prstGeom>
        </p:spPr>
        <p:txBody>
          <a:bodyPr lIns="91424" tIns="45712" rIns="91424" bIns="45712"/>
          <a:lstStyle>
            <a:lvl1pPr>
              <a:defRPr baseline="0">
                <a:solidFill>
                  <a:srgbClr val="EE3124"/>
                </a:solidFill>
              </a:defRPr>
            </a:lvl1pPr>
          </a:lstStyle>
          <a:p>
            <a:r>
              <a:rPr lang="en-US" dirty="0"/>
              <a:t>Click to add title</a:t>
            </a:r>
          </a:p>
        </p:txBody>
      </p:sp>
      <p:sp>
        <p:nvSpPr>
          <p:cNvPr id="9" name="Content Placeholder 4"/>
          <p:cNvSpPr>
            <a:spLocks noGrp="1"/>
          </p:cNvSpPr>
          <p:nvPr>
            <p:ph sz="half" idx="1" hasCustomPrompt="1"/>
          </p:nvPr>
        </p:nvSpPr>
        <p:spPr>
          <a:xfrm>
            <a:off x="609600" y="1600200"/>
            <a:ext cx="5384800" cy="3523594"/>
          </a:xfrm>
          <a:prstGeom prst="rect">
            <a:avLst/>
          </a:prstGeom>
        </p:spPr>
        <p:txBody>
          <a:bodyPr lIns="91424" tIns="45712" rIns="91424" bIns="45712"/>
          <a:lstStyle>
            <a:lvl1pPr>
              <a:buClr>
                <a:schemeClr val="accent1"/>
              </a:buClr>
              <a:defRPr/>
            </a:lvl1pPr>
          </a:lstStyle>
          <a:p>
            <a:r>
              <a:rPr lang="en-US" dirty="0"/>
              <a:t>Click to add text</a:t>
            </a:r>
          </a:p>
        </p:txBody>
      </p:sp>
      <p:sp>
        <p:nvSpPr>
          <p:cNvPr id="10" name="Content Placeholder 5"/>
          <p:cNvSpPr>
            <a:spLocks noGrp="1"/>
          </p:cNvSpPr>
          <p:nvPr>
            <p:ph sz="half" idx="2" hasCustomPrompt="1"/>
          </p:nvPr>
        </p:nvSpPr>
        <p:spPr>
          <a:xfrm>
            <a:off x="6197600" y="1600200"/>
            <a:ext cx="5384800" cy="3523594"/>
          </a:xfrm>
          <a:prstGeom prst="rect">
            <a:avLst/>
          </a:prstGeom>
        </p:spPr>
        <p:txBody>
          <a:bodyPr lIns="91424" tIns="45712" rIns="91424" bIns="45712"/>
          <a:lstStyle>
            <a:lvl1pPr>
              <a:buClr>
                <a:schemeClr val="accent1"/>
              </a:buClr>
              <a:defRPr/>
            </a:lvl1pPr>
          </a:lstStyle>
          <a:p>
            <a:r>
              <a:rPr lang="en-US" dirty="0"/>
              <a:t>Click to add text</a:t>
            </a:r>
          </a:p>
        </p:txBody>
      </p:sp>
      <p:sp>
        <p:nvSpPr>
          <p:cNvPr id="11" name="Rectangle 10"/>
          <p:cNvSpPr/>
          <p:nvPr/>
        </p:nvSpPr>
        <p:spPr>
          <a:xfrm>
            <a:off x="586271" y="6431002"/>
            <a:ext cx="389850" cy="292388"/>
          </a:xfrm>
          <a:prstGeom prst="rect">
            <a:avLst/>
          </a:prstGeom>
        </p:spPr>
        <p:txBody>
          <a:bodyPr wrap="none">
            <a:spAutoFit/>
          </a:bodyPr>
          <a:lstStyle/>
          <a:p>
            <a:fld id="{ACF2DE00-3FC4-D44A-BC47-241E6CE345C6}" type="slidenum">
              <a:rPr lang="en-US" sz="1300" b="0" i="0" smtClean="0">
                <a:solidFill>
                  <a:schemeClr val="bg1"/>
                </a:solidFill>
                <a:latin typeface="+mn-lt"/>
                <a:cs typeface="Arial"/>
              </a:rPr>
              <a:pPr/>
              <a:t>‹#›</a:t>
            </a:fld>
            <a:endParaRPr lang="en-US" sz="1300" dirty="0"/>
          </a:p>
        </p:txBody>
      </p:sp>
    </p:spTree>
    <p:extLst>
      <p:ext uri="{BB962C8B-B14F-4D97-AF65-F5344CB8AC3E}">
        <p14:creationId xmlns:p14="http://schemas.microsoft.com/office/powerpoint/2010/main" val="1083916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6"/>
          <p:cNvSpPr>
            <a:spLocks noGrp="1"/>
          </p:cNvSpPr>
          <p:nvPr>
            <p:ph type="title"/>
          </p:nvPr>
        </p:nvSpPr>
        <p:spPr>
          <a:xfrm>
            <a:off x="609601" y="274642"/>
            <a:ext cx="10972800" cy="609983"/>
          </a:xfrm>
          <a:prstGeom prst="rect">
            <a:avLst/>
          </a:prstGeom>
        </p:spPr>
        <p:txBody>
          <a:bodyPr lIns="91424" tIns="45712" rIns="91424" bIns="45712"/>
          <a:lstStyle>
            <a:lvl1pPr>
              <a:defRPr>
                <a:solidFill>
                  <a:srgbClr val="EE3124"/>
                </a:solidFill>
              </a:defRPr>
            </a:lvl1pPr>
          </a:lstStyle>
          <a:p>
            <a:r>
              <a:rPr lang="en-US"/>
              <a:t>Click to edit Master title style</a:t>
            </a:r>
            <a:endParaRPr lang="en-US" dirty="0"/>
          </a:p>
        </p:txBody>
      </p:sp>
      <p:sp>
        <p:nvSpPr>
          <p:cNvPr id="4" name="Text Placeholder 7"/>
          <p:cNvSpPr>
            <a:spLocks noGrp="1"/>
          </p:cNvSpPr>
          <p:nvPr>
            <p:ph type="body" idx="1"/>
          </p:nvPr>
        </p:nvSpPr>
        <p:spPr>
          <a:xfrm>
            <a:off x="609600" y="965777"/>
            <a:ext cx="5386917" cy="539408"/>
          </a:xfrm>
          <a:prstGeom prst="rect">
            <a:avLst/>
          </a:prstGeom>
        </p:spPr>
        <p:txBody>
          <a:bodyPr lIns="91424" tIns="45712" rIns="91424" bIns="45712"/>
          <a:lstStyle>
            <a:lvl1pPr marL="0" indent="0">
              <a:buNone/>
              <a:defRPr/>
            </a:lvl1pPr>
          </a:lstStyle>
          <a:p>
            <a:pPr lvl="0"/>
            <a:r>
              <a:rPr lang="en-US"/>
              <a:t>Edit Master text styles</a:t>
            </a:r>
          </a:p>
        </p:txBody>
      </p:sp>
      <p:sp>
        <p:nvSpPr>
          <p:cNvPr id="5" name="Content Placeholder 8"/>
          <p:cNvSpPr>
            <a:spLocks noGrp="1"/>
          </p:cNvSpPr>
          <p:nvPr>
            <p:ph sz="half" idx="2" hasCustomPrompt="1"/>
          </p:nvPr>
        </p:nvSpPr>
        <p:spPr>
          <a:xfrm>
            <a:off x="609600" y="1605542"/>
            <a:ext cx="5386917" cy="3465701"/>
          </a:xfrm>
          <a:prstGeom prst="rect">
            <a:avLst/>
          </a:prstGeom>
        </p:spPr>
        <p:txBody>
          <a:bodyPr lIns="91424" tIns="45712" rIns="91424" bIns="45712"/>
          <a:lstStyle>
            <a:lvl1pPr>
              <a:buClr>
                <a:schemeClr val="accent1"/>
              </a:buClr>
              <a:defRPr/>
            </a:lvl1pPr>
          </a:lstStyle>
          <a:p>
            <a:r>
              <a:rPr lang="en-US" dirty="0"/>
              <a:t>Text</a:t>
            </a:r>
          </a:p>
        </p:txBody>
      </p:sp>
      <p:sp>
        <p:nvSpPr>
          <p:cNvPr id="6" name="Text Placeholder 9"/>
          <p:cNvSpPr>
            <a:spLocks noGrp="1"/>
          </p:cNvSpPr>
          <p:nvPr>
            <p:ph type="body" sz="quarter" idx="3"/>
          </p:nvPr>
        </p:nvSpPr>
        <p:spPr>
          <a:xfrm>
            <a:off x="6193373" y="965777"/>
            <a:ext cx="5389033" cy="539408"/>
          </a:xfrm>
          <a:prstGeom prst="rect">
            <a:avLst/>
          </a:prstGeom>
        </p:spPr>
        <p:txBody>
          <a:bodyPr lIns="91424" tIns="45712" rIns="91424" bIns="45712"/>
          <a:lstStyle>
            <a:lvl1pPr marL="0" indent="0">
              <a:buNone/>
              <a:defRPr/>
            </a:lvl1pPr>
          </a:lstStyle>
          <a:p>
            <a:pPr lvl="0"/>
            <a:r>
              <a:rPr lang="en-US"/>
              <a:t>Edit Master text styles</a:t>
            </a:r>
          </a:p>
        </p:txBody>
      </p:sp>
      <p:sp>
        <p:nvSpPr>
          <p:cNvPr id="7" name="Content Placeholder 10"/>
          <p:cNvSpPr>
            <a:spLocks noGrp="1"/>
          </p:cNvSpPr>
          <p:nvPr>
            <p:ph sz="quarter" idx="4" hasCustomPrompt="1"/>
          </p:nvPr>
        </p:nvSpPr>
        <p:spPr>
          <a:xfrm>
            <a:off x="6193373" y="1605542"/>
            <a:ext cx="5389033" cy="3465701"/>
          </a:xfrm>
          <a:prstGeom prst="rect">
            <a:avLst/>
          </a:prstGeom>
        </p:spPr>
        <p:txBody>
          <a:bodyPr lIns="91424" tIns="45712" rIns="91424" bIns="45712"/>
          <a:lstStyle>
            <a:lvl1pPr>
              <a:buClr>
                <a:schemeClr val="accent1"/>
              </a:buClr>
              <a:defRPr/>
            </a:lvl1pPr>
          </a:lstStyle>
          <a:p>
            <a:r>
              <a:rPr lang="en-US" dirty="0"/>
              <a:t>Text</a:t>
            </a:r>
          </a:p>
        </p:txBody>
      </p:sp>
      <p:sp>
        <p:nvSpPr>
          <p:cNvPr id="8" name="Rectangle 7"/>
          <p:cNvSpPr/>
          <p:nvPr/>
        </p:nvSpPr>
        <p:spPr>
          <a:xfrm>
            <a:off x="586271" y="6431002"/>
            <a:ext cx="389850" cy="292388"/>
          </a:xfrm>
          <a:prstGeom prst="rect">
            <a:avLst/>
          </a:prstGeom>
        </p:spPr>
        <p:txBody>
          <a:bodyPr wrap="none">
            <a:spAutoFit/>
          </a:bodyPr>
          <a:lstStyle/>
          <a:p>
            <a:fld id="{ACF2DE00-3FC4-D44A-BC47-241E6CE345C6}" type="slidenum">
              <a:rPr lang="en-US" sz="1300" b="0" i="0" smtClean="0">
                <a:solidFill>
                  <a:schemeClr val="bg1"/>
                </a:solidFill>
                <a:latin typeface="+mn-lt"/>
                <a:cs typeface="Arial"/>
              </a:rPr>
              <a:pPr/>
              <a:t>‹#›</a:t>
            </a:fld>
            <a:endParaRPr lang="en-US" sz="1300" dirty="0"/>
          </a:p>
        </p:txBody>
      </p:sp>
    </p:spTree>
    <p:extLst>
      <p:ext uri="{BB962C8B-B14F-4D97-AF65-F5344CB8AC3E}">
        <p14:creationId xmlns:p14="http://schemas.microsoft.com/office/powerpoint/2010/main" val="825257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136941" y="12082513"/>
            <a:ext cx="1241784" cy="461665"/>
          </a:xfrm>
          <a:prstGeom prst="rect">
            <a:avLst/>
          </a:prstGeom>
          <a:noFill/>
        </p:spPr>
        <p:txBody>
          <a:bodyPr wrap="square" rtlCol="0">
            <a:spAutoFit/>
          </a:bodyPr>
          <a:lstStyle/>
          <a:p>
            <a:fld id="{ACF2DE00-3FC4-D44A-BC47-241E6CE345C6}" type="slidenum">
              <a:rPr lang="en-US" sz="2400" b="0" i="0" smtClean="0">
                <a:solidFill>
                  <a:srgbClr val="005DAA"/>
                </a:solidFill>
                <a:latin typeface="Arial"/>
                <a:cs typeface="Arial"/>
              </a:rPr>
              <a:pPr/>
              <a:t>‹#›</a:t>
            </a:fld>
            <a:endParaRPr lang="en-US" sz="2400" b="0" i="0" dirty="0">
              <a:solidFill>
                <a:srgbClr val="005DAA"/>
              </a:solidFill>
              <a:latin typeface="Arial"/>
              <a:cs typeface="Arial"/>
            </a:endParaRPr>
          </a:p>
        </p:txBody>
      </p:sp>
      <p:sp>
        <p:nvSpPr>
          <p:cNvPr id="4" name="TextBox 3"/>
          <p:cNvSpPr txBox="1"/>
          <p:nvPr/>
        </p:nvSpPr>
        <p:spPr>
          <a:xfrm>
            <a:off x="1340141" y="12234913"/>
            <a:ext cx="1241784" cy="461665"/>
          </a:xfrm>
          <a:prstGeom prst="rect">
            <a:avLst/>
          </a:prstGeom>
          <a:noFill/>
        </p:spPr>
        <p:txBody>
          <a:bodyPr wrap="square" rtlCol="0">
            <a:spAutoFit/>
          </a:bodyPr>
          <a:lstStyle/>
          <a:p>
            <a:fld id="{ACF2DE00-3FC4-D44A-BC47-241E6CE345C6}" type="slidenum">
              <a:rPr lang="en-US" sz="2400" b="0" i="0" smtClean="0">
                <a:solidFill>
                  <a:srgbClr val="005DAA"/>
                </a:solidFill>
                <a:latin typeface="Arial"/>
                <a:cs typeface="Arial"/>
              </a:rPr>
              <a:pPr/>
              <a:t>‹#›</a:t>
            </a:fld>
            <a:endParaRPr lang="en-US" sz="2400" b="0" i="0" dirty="0">
              <a:solidFill>
                <a:srgbClr val="005DAA"/>
              </a:solidFill>
              <a:latin typeface="Arial"/>
              <a:cs typeface="Arial"/>
            </a:endParaRPr>
          </a:p>
        </p:txBody>
      </p:sp>
      <p:sp>
        <p:nvSpPr>
          <p:cNvPr id="5" name="TextBox 4"/>
          <p:cNvSpPr txBox="1"/>
          <p:nvPr/>
        </p:nvSpPr>
        <p:spPr>
          <a:xfrm>
            <a:off x="1543341" y="12387313"/>
            <a:ext cx="1241784" cy="461665"/>
          </a:xfrm>
          <a:prstGeom prst="rect">
            <a:avLst/>
          </a:prstGeom>
          <a:noFill/>
        </p:spPr>
        <p:txBody>
          <a:bodyPr wrap="square" rtlCol="0">
            <a:spAutoFit/>
          </a:bodyPr>
          <a:lstStyle/>
          <a:p>
            <a:fld id="{ACF2DE00-3FC4-D44A-BC47-241E6CE345C6}" type="slidenum">
              <a:rPr lang="en-US" sz="2400" b="0" i="0" smtClean="0">
                <a:solidFill>
                  <a:srgbClr val="005DAA"/>
                </a:solidFill>
                <a:latin typeface="Arial"/>
                <a:cs typeface="Arial"/>
              </a:rPr>
              <a:pPr/>
              <a:t>‹#›</a:t>
            </a:fld>
            <a:endParaRPr lang="en-US" sz="2400" b="0" i="0" dirty="0">
              <a:solidFill>
                <a:srgbClr val="005DAA"/>
              </a:solidFill>
              <a:latin typeface="Arial"/>
              <a:cs typeface="Arial"/>
            </a:endParaRPr>
          </a:p>
        </p:txBody>
      </p:sp>
      <p:sp>
        <p:nvSpPr>
          <p:cNvPr id="6" name="Rectangle 5"/>
          <p:cNvSpPr/>
          <p:nvPr/>
        </p:nvSpPr>
        <p:spPr>
          <a:xfrm>
            <a:off x="594737" y="6367502"/>
            <a:ext cx="389850" cy="292388"/>
          </a:xfrm>
          <a:prstGeom prst="rect">
            <a:avLst/>
          </a:prstGeom>
        </p:spPr>
        <p:txBody>
          <a:bodyPr wrap="none">
            <a:spAutoFit/>
          </a:bodyPr>
          <a:lstStyle/>
          <a:p>
            <a:fld id="{ACF2DE00-3FC4-D44A-BC47-241E6CE345C6}" type="slidenum">
              <a:rPr lang="en-US" sz="1300" b="0" i="0" smtClean="0">
                <a:solidFill>
                  <a:srgbClr val="005DAA"/>
                </a:solidFill>
                <a:latin typeface="+mn-lt"/>
                <a:cs typeface="Arial"/>
              </a:rPr>
              <a:pPr/>
              <a:t>‹#›</a:t>
            </a:fld>
            <a:endParaRPr lang="en-US" sz="1300" dirty="0">
              <a:solidFill>
                <a:srgbClr val="005DAA"/>
              </a:solidFill>
            </a:endParaRPr>
          </a:p>
        </p:txBody>
      </p:sp>
    </p:spTree>
    <p:extLst>
      <p:ext uri="{BB962C8B-B14F-4D97-AF65-F5344CB8AC3E}">
        <p14:creationId xmlns:p14="http://schemas.microsoft.com/office/powerpoint/2010/main" val="185687226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lain Layout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Content Placeholder 4"/>
          <p:cNvSpPr>
            <a:spLocks noGrp="1"/>
          </p:cNvSpPr>
          <p:nvPr>
            <p:ph sz="half" idx="1" hasCustomPrompt="1"/>
          </p:nvPr>
        </p:nvSpPr>
        <p:spPr>
          <a:xfrm>
            <a:off x="609600" y="1600200"/>
            <a:ext cx="5384800" cy="3523594"/>
          </a:xfrm>
          <a:prstGeom prst="rect">
            <a:avLst/>
          </a:prstGeom>
        </p:spPr>
        <p:txBody>
          <a:bodyPr lIns="91424" tIns="45712" rIns="91424" bIns="45712"/>
          <a:lstStyle>
            <a:lvl1pPr>
              <a:buClr>
                <a:schemeClr val="accent1"/>
              </a:buClr>
              <a:defRPr/>
            </a:lvl1pPr>
          </a:lstStyle>
          <a:p>
            <a:r>
              <a:rPr lang="en-US" dirty="0"/>
              <a:t>Click to add text</a:t>
            </a:r>
          </a:p>
        </p:txBody>
      </p:sp>
      <p:sp>
        <p:nvSpPr>
          <p:cNvPr id="5" name="Content Placeholder 5"/>
          <p:cNvSpPr>
            <a:spLocks noGrp="1"/>
          </p:cNvSpPr>
          <p:nvPr>
            <p:ph sz="half" idx="2" hasCustomPrompt="1"/>
          </p:nvPr>
        </p:nvSpPr>
        <p:spPr>
          <a:xfrm>
            <a:off x="6197600" y="1600200"/>
            <a:ext cx="5384800" cy="3523594"/>
          </a:xfrm>
          <a:prstGeom prst="rect">
            <a:avLst/>
          </a:prstGeom>
        </p:spPr>
        <p:txBody>
          <a:bodyPr lIns="91424" tIns="45712" rIns="91424" bIns="45712"/>
          <a:lstStyle>
            <a:lvl1pPr>
              <a:buClr>
                <a:schemeClr val="accent1"/>
              </a:buClr>
              <a:defRPr/>
            </a:lvl1pPr>
          </a:lstStyle>
          <a:p>
            <a:r>
              <a:rPr lang="en-US" dirty="0"/>
              <a:t>Click to add text</a:t>
            </a:r>
          </a:p>
        </p:txBody>
      </p:sp>
      <p:sp>
        <p:nvSpPr>
          <p:cNvPr id="11" name="Text Placeholder 10"/>
          <p:cNvSpPr>
            <a:spLocks noGrp="1"/>
          </p:cNvSpPr>
          <p:nvPr>
            <p:ph type="body" sz="quarter" idx="10" hasCustomPrompt="1"/>
          </p:nvPr>
        </p:nvSpPr>
        <p:spPr>
          <a:xfrm>
            <a:off x="609600" y="525472"/>
            <a:ext cx="10972800" cy="672078"/>
          </a:xfrm>
          <a:prstGeom prst="rect">
            <a:avLst/>
          </a:prstGeom>
        </p:spPr>
        <p:txBody>
          <a:bodyPr vert="horz" lIns="49999" tIns="25000" rIns="49999" bIns="25000"/>
          <a:lstStyle>
            <a:lvl1pPr marL="0" indent="0" algn="l">
              <a:buNone/>
              <a:defRPr sz="3900" b="1">
                <a:solidFill>
                  <a:srgbClr val="EE3124"/>
                </a:solidFill>
              </a:defRPr>
            </a:lvl1pPr>
            <a:lvl2pPr marL="457119" indent="0" algn="l">
              <a:buNone/>
              <a:defRPr b="0"/>
            </a:lvl2pPr>
            <a:lvl3pPr marL="914239" indent="0" algn="l">
              <a:buNone/>
              <a:defRPr b="0"/>
            </a:lvl3pPr>
            <a:lvl4pPr marL="1371359" indent="0" algn="l">
              <a:buFont typeface="Arial"/>
              <a:buNone/>
              <a:defRPr b="0"/>
            </a:lvl4pPr>
            <a:lvl5pPr algn="l">
              <a:defRPr/>
            </a:lvl5pPr>
          </a:lstStyle>
          <a:p>
            <a:pPr lvl="0"/>
            <a:r>
              <a:rPr lang="en-US" dirty="0"/>
              <a:t>Click to edit title</a:t>
            </a:r>
          </a:p>
        </p:txBody>
      </p:sp>
      <p:sp>
        <p:nvSpPr>
          <p:cNvPr id="6" name="Rectangle 5"/>
          <p:cNvSpPr/>
          <p:nvPr/>
        </p:nvSpPr>
        <p:spPr>
          <a:xfrm>
            <a:off x="594737" y="6367502"/>
            <a:ext cx="389850" cy="292388"/>
          </a:xfrm>
          <a:prstGeom prst="rect">
            <a:avLst/>
          </a:prstGeom>
        </p:spPr>
        <p:txBody>
          <a:bodyPr wrap="none">
            <a:spAutoFit/>
          </a:bodyPr>
          <a:lstStyle/>
          <a:p>
            <a:fld id="{ACF2DE00-3FC4-D44A-BC47-241E6CE345C6}" type="slidenum">
              <a:rPr lang="en-US" sz="1300" b="0" i="0" smtClean="0">
                <a:solidFill>
                  <a:srgbClr val="005DAA"/>
                </a:solidFill>
                <a:latin typeface="+mn-lt"/>
                <a:cs typeface="Arial"/>
              </a:rPr>
              <a:pPr/>
              <a:t>‹#›</a:t>
            </a:fld>
            <a:endParaRPr lang="en-US" sz="1300" dirty="0">
              <a:solidFill>
                <a:srgbClr val="005DAA"/>
              </a:solidFill>
            </a:endParaRPr>
          </a:p>
        </p:txBody>
      </p:sp>
    </p:spTree>
    <p:extLst>
      <p:ext uri="{BB962C8B-B14F-4D97-AF65-F5344CB8AC3E}">
        <p14:creationId xmlns:p14="http://schemas.microsoft.com/office/powerpoint/2010/main" val="1079218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lain Layout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itle 6"/>
          <p:cNvSpPr>
            <a:spLocks noGrp="1"/>
          </p:cNvSpPr>
          <p:nvPr>
            <p:ph type="title"/>
          </p:nvPr>
        </p:nvSpPr>
        <p:spPr>
          <a:xfrm>
            <a:off x="609602" y="274642"/>
            <a:ext cx="11076740" cy="609983"/>
          </a:xfrm>
          <a:prstGeom prst="rect">
            <a:avLst/>
          </a:prstGeom>
        </p:spPr>
        <p:txBody>
          <a:bodyPr lIns="91424" tIns="45712" rIns="91424" bIns="45712"/>
          <a:lstStyle>
            <a:lvl1pPr>
              <a:defRPr>
                <a:solidFill>
                  <a:srgbClr val="EE3124"/>
                </a:solidFill>
              </a:defRPr>
            </a:lvl1pPr>
          </a:lstStyle>
          <a:p>
            <a:r>
              <a:rPr lang="en-US"/>
              <a:t>Click to edit Master title style</a:t>
            </a:r>
            <a:endParaRPr lang="en-US" dirty="0"/>
          </a:p>
        </p:txBody>
      </p:sp>
      <p:sp>
        <p:nvSpPr>
          <p:cNvPr id="5" name="Content Placeholder 8"/>
          <p:cNvSpPr>
            <a:spLocks noGrp="1"/>
          </p:cNvSpPr>
          <p:nvPr>
            <p:ph sz="half" idx="2" hasCustomPrompt="1"/>
          </p:nvPr>
        </p:nvSpPr>
        <p:spPr>
          <a:xfrm>
            <a:off x="609599" y="1076207"/>
            <a:ext cx="11076741" cy="3995034"/>
          </a:xfrm>
          <a:prstGeom prst="rect">
            <a:avLst/>
          </a:prstGeom>
        </p:spPr>
        <p:txBody>
          <a:bodyPr lIns="91424" tIns="45712" rIns="91424" bIns="45712"/>
          <a:lstStyle>
            <a:lvl1pPr marL="312496" indent="-312496">
              <a:buClr>
                <a:schemeClr val="accent1"/>
              </a:buClr>
              <a:buFont typeface="Arial"/>
              <a:buChar char="•"/>
              <a:defRPr/>
            </a:lvl1pPr>
          </a:lstStyle>
          <a:p>
            <a:r>
              <a:rPr lang="en-US" dirty="0"/>
              <a:t>Text</a:t>
            </a:r>
          </a:p>
        </p:txBody>
      </p:sp>
      <p:sp>
        <p:nvSpPr>
          <p:cNvPr id="4" name="Rectangle 3"/>
          <p:cNvSpPr/>
          <p:nvPr/>
        </p:nvSpPr>
        <p:spPr>
          <a:xfrm>
            <a:off x="594737" y="6367502"/>
            <a:ext cx="389850" cy="292388"/>
          </a:xfrm>
          <a:prstGeom prst="rect">
            <a:avLst/>
          </a:prstGeom>
        </p:spPr>
        <p:txBody>
          <a:bodyPr wrap="none">
            <a:spAutoFit/>
          </a:bodyPr>
          <a:lstStyle/>
          <a:p>
            <a:fld id="{ACF2DE00-3FC4-D44A-BC47-241E6CE345C6}" type="slidenum">
              <a:rPr lang="en-US" sz="1300" b="0" i="0" smtClean="0">
                <a:solidFill>
                  <a:srgbClr val="005DAA"/>
                </a:solidFill>
                <a:latin typeface="+mn-lt"/>
                <a:cs typeface="Arial"/>
              </a:rPr>
              <a:pPr/>
              <a:t>‹#›</a:t>
            </a:fld>
            <a:endParaRPr lang="en-US" sz="1300" dirty="0">
              <a:solidFill>
                <a:srgbClr val="005DAA"/>
              </a:solidFill>
            </a:endParaRPr>
          </a:p>
        </p:txBody>
      </p:sp>
    </p:spTree>
    <p:extLst>
      <p:ext uri="{BB962C8B-B14F-4D97-AF65-F5344CB8AC3E}">
        <p14:creationId xmlns:p14="http://schemas.microsoft.com/office/powerpoint/2010/main" val="712736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raphic">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97942" y="6240423"/>
            <a:ext cx="8232943" cy="456954"/>
          </a:xfrm>
          <a:prstGeom prst="rect">
            <a:avLst/>
          </a:prstGeom>
        </p:spPr>
        <p:txBody>
          <a:bodyPr lIns="91424" tIns="45712" rIns="91424" bIns="45712"/>
          <a:lstStyle>
            <a:lvl1pPr marL="0" indent="0" algn="l">
              <a:buNone/>
              <a:defRPr>
                <a:solidFill>
                  <a:schemeClr val="bg2"/>
                </a:solidFill>
              </a:defRPr>
            </a:lvl1pPr>
            <a:lvl2pPr marL="457119" indent="0" algn="ctr">
              <a:buNone/>
              <a:defRPr/>
            </a:lvl2pPr>
            <a:lvl3pPr marL="914239" indent="0" algn="ctr">
              <a:buNone/>
              <a:defRPr/>
            </a:lvl3pPr>
            <a:lvl4pPr marL="1371359" indent="0" algn="ctr">
              <a:buNone/>
              <a:defRPr/>
            </a:lvl4pPr>
            <a:lvl5pPr marL="1828478" indent="0" algn="ctr">
              <a:buNone/>
              <a:defRPr/>
            </a:lvl5pPr>
            <a:lvl6pPr marL="2285597" indent="0" algn="ctr">
              <a:buNone/>
              <a:defRPr/>
            </a:lvl6pPr>
            <a:lvl7pPr marL="2742717" indent="0" algn="ctr">
              <a:buNone/>
              <a:defRPr/>
            </a:lvl7pPr>
            <a:lvl8pPr marL="3199836" indent="0" algn="ctr">
              <a:buNone/>
              <a:defRPr/>
            </a:lvl8pPr>
            <a:lvl9pPr marL="3656956" indent="0" algn="ctr">
              <a:buNone/>
              <a:defRPr/>
            </a:lvl9pPr>
          </a:lstStyle>
          <a:p>
            <a:r>
              <a:rPr lang="en-US"/>
              <a:t>Click to edit Master subtitle style</a:t>
            </a:r>
            <a:endParaRPr lang="en-US" dirty="0"/>
          </a:p>
        </p:txBody>
      </p:sp>
      <p:sp>
        <p:nvSpPr>
          <p:cNvPr id="4" name="Date Placeholder 1"/>
          <p:cNvSpPr>
            <a:spLocks noGrp="1"/>
          </p:cNvSpPr>
          <p:nvPr>
            <p:ph type="dt" sz="half" idx="2"/>
          </p:nvPr>
        </p:nvSpPr>
        <p:spPr>
          <a:xfrm>
            <a:off x="497936" y="5911699"/>
            <a:ext cx="2844800" cy="229250"/>
          </a:xfrm>
          <a:prstGeom prst="rect">
            <a:avLst/>
          </a:prstGeom>
        </p:spPr>
        <p:txBody>
          <a:bodyPr vert="horz" lIns="91424" tIns="45712" rIns="91424" bIns="45712" rtlCol="0" anchor="ctr"/>
          <a:lstStyle>
            <a:lvl1pPr algn="l">
              <a:defRPr sz="1200">
                <a:solidFill>
                  <a:schemeClr val="bg1"/>
                </a:solidFill>
              </a:defRPr>
            </a:lvl1pPr>
          </a:lstStyle>
          <a:p>
            <a:fld id="{B61BEF0D-F0BB-DE4B-95CE-6DB70DBA9567}" type="datetimeFigureOut">
              <a:rPr lang="en-US" smtClean="0"/>
              <a:pPr/>
              <a:t>8/29/2019</a:t>
            </a:fld>
            <a:endParaRPr lang="en-US" dirty="0"/>
          </a:p>
        </p:txBody>
      </p:sp>
    </p:spTree>
    <p:extLst>
      <p:ext uri="{BB962C8B-B14F-4D97-AF65-F5344CB8AC3E}">
        <p14:creationId xmlns:p14="http://schemas.microsoft.com/office/powerpoint/2010/main" val="2548305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Map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61390" y="459849"/>
            <a:ext cx="11042316" cy="5940953"/>
          </a:xfrm>
          <a:prstGeom prst="rect">
            <a:avLst/>
          </a:prstGeom>
        </p:spPr>
        <p:txBody>
          <a:bodyPr vert="horz" lIns="91424" tIns="45712" rIns="91424" bIns="45712" anchor="ctr" anchorCtr="1"/>
          <a:lstStyle>
            <a:lvl1pPr marL="0" indent="0" algn="ctr">
              <a:spcAft>
                <a:spcPts val="600"/>
              </a:spcAft>
              <a:buNone/>
              <a:defRPr sz="2800">
                <a:solidFill>
                  <a:schemeClr val="tx1"/>
                </a:solidFill>
              </a:defRPr>
            </a:lvl1pPr>
          </a:lstStyle>
          <a:p>
            <a:r>
              <a:rPr lang="en-US"/>
              <a:t>Click icon to add picture</a:t>
            </a:r>
            <a:endParaRPr lang="en-US" dirty="0"/>
          </a:p>
        </p:txBody>
      </p:sp>
      <p:sp>
        <p:nvSpPr>
          <p:cNvPr id="4" name="Rectangle 3"/>
          <p:cNvSpPr/>
          <p:nvPr/>
        </p:nvSpPr>
        <p:spPr>
          <a:xfrm>
            <a:off x="586271" y="6431002"/>
            <a:ext cx="389850" cy="292388"/>
          </a:xfrm>
          <a:prstGeom prst="rect">
            <a:avLst/>
          </a:prstGeom>
        </p:spPr>
        <p:txBody>
          <a:bodyPr wrap="none">
            <a:spAutoFit/>
          </a:bodyPr>
          <a:lstStyle/>
          <a:p>
            <a:fld id="{ACF2DE00-3FC4-D44A-BC47-241E6CE345C6}" type="slidenum">
              <a:rPr lang="en-US" sz="1300" b="0" i="0" smtClean="0">
                <a:solidFill>
                  <a:schemeClr val="bg1"/>
                </a:solidFill>
                <a:latin typeface="+mn-lt"/>
                <a:cs typeface="Arial"/>
              </a:rPr>
              <a:pPr/>
              <a:t>‹#›</a:t>
            </a:fld>
            <a:endParaRPr lang="en-US" sz="1300" dirty="0"/>
          </a:p>
        </p:txBody>
      </p:sp>
    </p:spTree>
    <p:extLst>
      <p:ext uri="{BB962C8B-B14F-4D97-AF65-F5344CB8AC3E}">
        <p14:creationId xmlns:p14="http://schemas.microsoft.com/office/powerpoint/2010/main" val="2328379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697773" y="6317217"/>
            <a:ext cx="184698" cy="369316"/>
          </a:xfrm>
          <a:prstGeom prst="rect">
            <a:avLst/>
          </a:prstGeom>
          <a:noFill/>
        </p:spPr>
        <p:txBody>
          <a:bodyPr wrap="none" lIns="91424" tIns="45712" rIns="91424" bIns="45712" rtlCol="0">
            <a:spAutoFit/>
          </a:bodyPr>
          <a:lstStyle/>
          <a:p>
            <a:endParaRPr lang="en-US" sz="1800" dirty="0"/>
          </a:p>
        </p:txBody>
      </p:sp>
      <p:sp>
        <p:nvSpPr>
          <p:cNvPr id="4" name="TextBox 3"/>
          <p:cNvSpPr txBox="1"/>
          <p:nvPr/>
        </p:nvSpPr>
        <p:spPr>
          <a:xfrm>
            <a:off x="4577605" y="6381787"/>
            <a:ext cx="184698" cy="369316"/>
          </a:xfrm>
          <a:prstGeom prst="rect">
            <a:avLst/>
          </a:prstGeom>
          <a:noFill/>
        </p:spPr>
        <p:txBody>
          <a:bodyPr wrap="none" lIns="91424" tIns="45712" rIns="91424" bIns="45712" rtlCol="0">
            <a:spAutoFit/>
          </a:bodyPr>
          <a:lstStyle/>
          <a:p>
            <a:endParaRPr lang="en-US" sz="1800" dirty="0"/>
          </a:p>
        </p:txBody>
      </p:sp>
      <p:sp>
        <p:nvSpPr>
          <p:cNvPr id="5" name="TextBox 4"/>
          <p:cNvSpPr txBox="1"/>
          <p:nvPr/>
        </p:nvSpPr>
        <p:spPr>
          <a:xfrm>
            <a:off x="4276259" y="6241883"/>
            <a:ext cx="184698" cy="369316"/>
          </a:xfrm>
          <a:prstGeom prst="rect">
            <a:avLst/>
          </a:prstGeom>
          <a:noFill/>
        </p:spPr>
        <p:txBody>
          <a:bodyPr wrap="none" lIns="91424" tIns="45712" rIns="91424" bIns="45712" rtlCol="0">
            <a:spAutoFit/>
          </a:bodyPr>
          <a:lstStyle/>
          <a:p>
            <a:endParaRPr lang="en-US" sz="1800" dirty="0"/>
          </a:p>
        </p:txBody>
      </p:sp>
    </p:spTree>
    <p:extLst>
      <p:ext uri="{BB962C8B-B14F-4D97-AF65-F5344CB8AC3E}">
        <p14:creationId xmlns:p14="http://schemas.microsoft.com/office/powerpoint/2010/main" val="40013119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rtl="0" eaLnBrk="1" fontAlgn="base" hangingPunct="1">
        <a:spcBef>
          <a:spcPct val="0"/>
        </a:spcBef>
        <a:spcAft>
          <a:spcPct val="0"/>
        </a:spcAft>
        <a:defRPr sz="4000" b="1">
          <a:solidFill>
            <a:schemeClr val="bg1"/>
          </a:solidFill>
          <a:latin typeface="+mj-lt"/>
          <a:ea typeface="+mj-ea"/>
          <a:cs typeface="+mj-cs"/>
        </a:defRPr>
      </a:lvl1pPr>
      <a:lvl2pPr algn="l" rtl="0" eaLnBrk="1" fontAlgn="base" hangingPunct="1">
        <a:spcBef>
          <a:spcPct val="0"/>
        </a:spcBef>
        <a:spcAft>
          <a:spcPct val="0"/>
        </a:spcAft>
        <a:defRPr sz="2800" b="1">
          <a:solidFill>
            <a:srgbClr val="105594"/>
          </a:solidFill>
          <a:latin typeface="Arial" charset="0"/>
        </a:defRPr>
      </a:lvl2pPr>
      <a:lvl3pPr algn="l" rtl="0" eaLnBrk="1" fontAlgn="base" hangingPunct="1">
        <a:spcBef>
          <a:spcPct val="0"/>
        </a:spcBef>
        <a:spcAft>
          <a:spcPct val="0"/>
        </a:spcAft>
        <a:defRPr sz="2800" b="1">
          <a:solidFill>
            <a:srgbClr val="105594"/>
          </a:solidFill>
          <a:latin typeface="Arial" charset="0"/>
        </a:defRPr>
      </a:lvl3pPr>
      <a:lvl4pPr algn="l" rtl="0" eaLnBrk="1" fontAlgn="base" hangingPunct="1">
        <a:spcBef>
          <a:spcPct val="0"/>
        </a:spcBef>
        <a:spcAft>
          <a:spcPct val="0"/>
        </a:spcAft>
        <a:defRPr sz="2800" b="1">
          <a:solidFill>
            <a:srgbClr val="105594"/>
          </a:solidFill>
          <a:latin typeface="Arial" charset="0"/>
        </a:defRPr>
      </a:lvl4pPr>
      <a:lvl5pPr algn="l" rtl="0" eaLnBrk="1" fontAlgn="base" hangingPunct="1">
        <a:spcBef>
          <a:spcPct val="0"/>
        </a:spcBef>
        <a:spcAft>
          <a:spcPct val="0"/>
        </a:spcAft>
        <a:defRPr sz="2800" b="1">
          <a:solidFill>
            <a:srgbClr val="105594"/>
          </a:solidFill>
          <a:latin typeface="Arial" charset="0"/>
        </a:defRPr>
      </a:lvl5pPr>
      <a:lvl6pPr marL="457119" algn="l" rtl="0" eaLnBrk="1" fontAlgn="base" hangingPunct="1">
        <a:spcBef>
          <a:spcPct val="0"/>
        </a:spcBef>
        <a:spcAft>
          <a:spcPct val="0"/>
        </a:spcAft>
        <a:defRPr sz="2800" b="1">
          <a:solidFill>
            <a:srgbClr val="105594"/>
          </a:solidFill>
          <a:latin typeface="Arial" charset="0"/>
        </a:defRPr>
      </a:lvl6pPr>
      <a:lvl7pPr marL="914239" algn="l" rtl="0" eaLnBrk="1" fontAlgn="base" hangingPunct="1">
        <a:spcBef>
          <a:spcPct val="0"/>
        </a:spcBef>
        <a:spcAft>
          <a:spcPct val="0"/>
        </a:spcAft>
        <a:defRPr sz="2800" b="1">
          <a:solidFill>
            <a:srgbClr val="105594"/>
          </a:solidFill>
          <a:latin typeface="Arial" charset="0"/>
        </a:defRPr>
      </a:lvl7pPr>
      <a:lvl8pPr marL="1371359" algn="l" rtl="0" eaLnBrk="1" fontAlgn="base" hangingPunct="1">
        <a:spcBef>
          <a:spcPct val="0"/>
        </a:spcBef>
        <a:spcAft>
          <a:spcPct val="0"/>
        </a:spcAft>
        <a:defRPr sz="2800" b="1">
          <a:solidFill>
            <a:srgbClr val="105594"/>
          </a:solidFill>
          <a:latin typeface="Arial" charset="0"/>
        </a:defRPr>
      </a:lvl8pPr>
      <a:lvl9pPr marL="1828478" algn="l" rtl="0" eaLnBrk="1" fontAlgn="base" hangingPunct="1">
        <a:spcBef>
          <a:spcPct val="0"/>
        </a:spcBef>
        <a:spcAft>
          <a:spcPct val="0"/>
        </a:spcAft>
        <a:defRPr sz="2800" b="1">
          <a:solidFill>
            <a:srgbClr val="105594"/>
          </a:solidFill>
          <a:latin typeface="Arial" charset="0"/>
        </a:defRPr>
      </a:lvl9pPr>
    </p:titleStyle>
    <p:bodyStyle>
      <a:lvl1pPr marL="342840" indent="-342840" algn="l" rtl="0" eaLnBrk="1" fontAlgn="base" hangingPunct="1">
        <a:spcBef>
          <a:spcPct val="20000"/>
        </a:spcBef>
        <a:spcAft>
          <a:spcPct val="0"/>
        </a:spcAft>
        <a:buClr>
          <a:srgbClr val="FC0128"/>
        </a:buClr>
        <a:buSzPct val="125000"/>
        <a:buChar char="•"/>
        <a:defRPr sz="2400">
          <a:solidFill>
            <a:srgbClr val="105594"/>
          </a:solidFill>
          <a:latin typeface="+mn-lt"/>
          <a:ea typeface="+mn-ea"/>
          <a:cs typeface="+mn-cs"/>
        </a:defRPr>
      </a:lvl1pPr>
      <a:lvl2pPr marL="742819" indent="-285700" algn="l" rtl="0" eaLnBrk="1" fontAlgn="base" hangingPunct="1">
        <a:spcBef>
          <a:spcPct val="20000"/>
        </a:spcBef>
        <a:spcAft>
          <a:spcPct val="0"/>
        </a:spcAft>
        <a:buChar char="–"/>
        <a:defRPr sz="2000">
          <a:solidFill>
            <a:srgbClr val="105594"/>
          </a:solidFill>
          <a:latin typeface="+mn-lt"/>
        </a:defRPr>
      </a:lvl2pPr>
      <a:lvl3pPr marL="1142799" indent="-228560" algn="l" rtl="0" eaLnBrk="1" fontAlgn="base" hangingPunct="1">
        <a:spcBef>
          <a:spcPct val="20000"/>
        </a:spcBef>
        <a:spcAft>
          <a:spcPct val="0"/>
        </a:spcAft>
        <a:buChar char="•"/>
        <a:defRPr sz="2400">
          <a:solidFill>
            <a:schemeClr val="tx1"/>
          </a:solidFill>
          <a:latin typeface="+mn-lt"/>
        </a:defRPr>
      </a:lvl3pPr>
      <a:lvl4pPr marL="1599918" indent="-228560" algn="l" rtl="0" eaLnBrk="1" fontAlgn="base" hangingPunct="1">
        <a:spcBef>
          <a:spcPct val="20000"/>
        </a:spcBef>
        <a:spcAft>
          <a:spcPct val="0"/>
        </a:spcAft>
        <a:buNone/>
        <a:defRPr sz="2000">
          <a:solidFill>
            <a:schemeClr val="tx1"/>
          </a:solidFill>
          <a:latin typeface="+mn-lt"/>
        </a:defRPr>
      </a:lvl4pPr>
      <a:lvl5pPr marL="2057038" indent="-228560" algn="l" rtl="0" eaLnBrk="1" fontAlgn="base" hangingPunct="1">
        <a:spcBef>
          <a:spcPct val="20000"/>
        </a:spcBef>
        <a:spcAft>
          <a:spcPct val="0"/>
        </a:spcAft>
        <a:buChar char="»"/>
        <a:defRPr sz="2000">
          <a:solidFill>
            <a:schemeClr val="tx1"/>
          </a:solidFill>
          <a:latin typeface="+mn-lt"/>
        </a:defRPr>
      </a:lvl5pPr>
      <a:lvl6pPr marL="2514157" indent="-228560" algn="l" rtl="0" eaLnBrk="1" fontAlgn="base" hangingPunct="1">
        <a:spcBef>
          <a:spcPct val="20000"/>
        </a:spcBef>
        <a:spcAft>
          <a:spcPct val="0"/>
        </a:spcAft>
        <a:buChar char="»"/>
        <a:defRPr sz="2000">
          <a:solidFill>
            <a:schemeClr val="tx1"/>
          </a:solidFill>
          <a:latin typeface="+mn-lt"/>
        </a:defRPr>
      </a:lvl6pPr>
      <a:lvl7pPr marL="2971276" indent="-228560" algn="l" rtl="0" eaLnBrk="1" fontAlgn="base" hangingPunct="1">
        <a:spcBef>
          <a:spcPct val="20000"/>
        </a:spcBef>
        <a:spcAft>
          <a:spcPct val="0"/>
        </a:spcAft>
        <a:buChar char="»"/>
        <a:defRPr sz="2000">
          <a:solidFill>
            <a:schemeClr val="tx1"/>
          </a:solidFill>
          <a:latin typeface="+mn-lt"/>
        </a:defRPr>
      </a:lvl7pPr>
      <a:lvl8pPr marL="3428396" indent="-228560" algn="l" rtl="0" eaLnBrk="1" fontAlgn="base" hangingPunct="1">
        <a:spcBef>
          <a:spcPct val="20000"/>
        </a:spcBef>
        <a:spcAft>
          <a:spcPct val="0"/>
        </a:spcAft>
        <a:buChar char="»"/>
        <a:defRPr sz="2000">
          <a:solidFill>
            <a:schemeClr val="tx1"/>
          </a:solidFill>
          <a:latin typeface="+mn-lt"/>
        </a:defRPr>
      </a:lvl8pPr>
      <a:lvl9pPr marL="3885515" indent="-22856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9" algn="l" defTabSz="914239" rtl="0" eaLnBrk="1" latinLnBrk="0" hangingPunct="1">
        <a:defRPr sz="1800" kern="1200">
          <a:solidFill>
            <a:schemeClr val="tx1"/>
          </a:solidFill>
          <a:latin typeface="+mn-lt"/>
          <a:ea typeface="+mn-ea"/>
          <a:cs typeface="+mn-cs"/>
        </a:defRPr>
      </a:lvl4pPr>
      <a:lvl5pPr marL="1828478" algn="l" defTabSz="914239" rtl="0" eaLnBrk="1" latinLnBrk="0" hangingPunct="1">
        <a:defRPr sz="1800" kern="1200">
          <a:solidFill>
            <a:schemeClr val="tx1"/>
          </a:solidFill>
          <a:latin typeface="+mn-lt"/>
          <a:ea typeface="+mn-ea"/>
          <a:cs typeface="+mn-cs"/>
        </a:defRPr>
      </a:lvl5pPr>
      <a:lvl6pPr marL="2285597" algn="l" defTabSz="914239" rtl="0" eaLnBrk="1" latinLnBrk="0" hangingPunct="1">
        <a:defRPr sz="1800" kern="1200">
          <a:solidFill>
            <a:schemeClr val="tx1"/>
          </a:solidFill>
          <a:latin typeface="+mn-lt"/>
          <a:ea typeface="+mn-ea"/>
          <a:cs typeface="+mn-cs"/>
        </a:defRPr>
      </a:lvl6pPr>
      <a:lvl7pPr marL="2742717" algn="l" defTabSz="914239" rtl="0" eaLnBrk="1" latinLnBrk="0" hangingPunct="1">
        <a:defRPr sz="1800" kern="1200">
          <a:solidFill>
            <a:schemeClr val="tx1"/>
          </a:solidFill>
          <a:latin typeface="+mn-lt"/>
          <a:ea typeface="+mn-ea"/>
          <a:cs typeface="+mn-cs"/>
        </a:defRPr>
      </a:lvl7pPr>
      <a:lvl8pPr marL="3199836" algn="l" defTabSz="914239" rtl="0" eaLnBrk="1" latinLnBrk="0" hangingPunct="1">
        <a:defRPr sz="1800" kern="1200">
          <a:solidFill>
            <a:schemeClr val="tx1"/>
          </a:solidFill>
          <a:latin typeface="+mn-lt"/>
          <a:ea typeface="+mn-ea"/>
          <a:cs typeface="+mn-cs"/>
        </a:defRPr>
      </a:lvl8pPr>
      <a:lvl9pPr marL="3656956" algn="l" defTabSz="9142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11.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vmlDrawing" Target="../drawings/vmlDrawing3.vml"/><Relationship Id="rId5" Type="http://schemas.openxmlformats.org/officeDocument/2006/relationships/image" Target="../media/image12.e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image" Target="../media/image13.e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metrocouncil.org/transportationflow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C0E3A-084A-4428-8138-6D5854C63ABF}"/>
              </a:ext>
            </a:extLst>
          </p:cNvPr>
          <p:cNvSpPr>
            <a:spLocks noGrp="1"/>
          </p:cNvSpPr>
          <p:nvPr>
            <p:ph type="title"/>
          </p:nvPr>
        </p:nvSpPr>
        <p:spPr>
          <a:xfrm>
            <a:off x="1104900" y="1942633"/>
            <a:ext cx="10363200" cy="2629833"/>
          </a:xfrm>
        </p:spPr>
        <p:txBody>
          <a:bodyPr/>
          <a:lstStyle/>
          <a:p>
            <a:r>
              <a:rPr lang="en-US" sz="4800" dirty="0"/>
              <a:t>Travel Analysis and Data Visualization in Minneapolis-St. Paul </a:t>
            </a:r>
            <a:r>
              <a:rPr lang="en-US" dirty="0"/>
              <a:t/>
            </a:r>
            <a:br>
              <a:rPr lang="en-US" dirty="0"/>
            </a:br>
            <a:r>
              <a:rPr lang="en-US" dirty="0"/>
              <a:t/>
            </a:r>
            <a:br>
              <a:rPr lang="en-US" dirty="0"/>
            </a:br>
            <a:r>
              <a:rPr lang="en-US" sz="2800" dirty="0"/>
              <a:t>David Burns</a:t>
            </a:r>
            <a:br>
              <a:rPr lang="en-US" sz="2800" dirty="0"/>
            </a:br>
            <a:r>
              <a:rPr lang="en-US" sz="2800" dirty="0"/>
              <a:t>Metropolitan Council</a:t>
            </a:r>
            <a:r>
              <a:rPr lang="en-US" dirty="0"/>
              <a:t/>
            </a:r>
            <a:br>
              <a:rPr lang="en-US" dirty="0"/>
            </a:br>
            <a:endParaRPr lang="en-US" dirty="0"/>
          </a:p>
        </p:txBody>
      </p:sp>
      <p:sp>
        <p:nvSpPr>
          <p:cNvPr id="3" name="Text Placeholder 2">
            <a:extLst>
              <a:ext uri="{FF2B5EF4-FFF2-40B4-BE49-F238E27FC236}">
                <a16:creationId xmlns:a16="http://schemas.microsoft.com/office/drawing/2014/main" id="{F7E485C1-5FE1-4B08-B2E1-03F748EC5A5A}"/>
              </a:ext>
            </a:extLst>
          </p:cNvPr>
          <p:cNvSpPr>
            <a:spLocks noGrp="1"/>
          </p:cNvSpPr>
          <p:nvPr>
            <p:ph type="body" sz="quarter" idx="12"/>
          </p:nvPr>
        </p:nvSpPr>
        <p:spPr>
          <a:xfrm>
            <a:off x="1104900" y="5933194"/>
            <a:ext cx="6877050" cy="467606"/>
          </a:xfrm>
        </p:spPr>
        <p:txBody>
          <a:bodyPr/>
          <a:lstStyle/>
          <a:p>
            <a:r>
              <a:rPr lang="en-US" sz="2000" dirty="0"/>
              <a:t>2019 Minnesota MPO Summer Workshop</a:t>
            </a:r>
          </a:p>
          <a:p>
            <a:r>
              <a:rPr lang="en-US" sz="2000" dirty="0"/>
              <a:t>August 28, 2019</a:t>
            </a:r>
          </a:p>
        </p:txBody>
      </p:sp>
    </p:spTree>
    <p:extLst>
      <p:ext uri="{BB962C8B-B14F-4D97-AF65-F5344CB8AC3E}">
        <p14:creationId xmlns:p14="http://schemas.microsoft.com/office/powerpoint/2010/main" val="748242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BA01542-95D7-4A53-B1D4-86E2194EEEA2}"/>
              </a:ext>
            </a:extLst>
          </p:cNvPr>
          <p:cNvGraphicFramePr>
            <a:graphicFrameLocks noChangeAspect="1"/>
          </p:cNvGraphicFramePr>
          <p:nvPr/>
        </p:nvGraphicFramePr>
        <p:xfrm>
          <a:off x="777240" y="0"/>
          <a:ext cx="8685724" cy="6711696"/>
        </p:xfrm>
        <a:graphic>
          <a:graphicData uri="http://schemas.openxmlformats.org/presentationml/2006/ole">
            <mc:AlternateContent xmlns:mc="http://schemas.openxmlformats.org/markup-compatibility/2006">
              <mc:Choice xmlns:v="urn:schemas-microsoft-com:vml" Requires="v">
                <p:oleObj spid="_x0000_s32772" name="Acrobat Document" r:id="rId4" imgW="7543800" imgH="5829060" progId="AcroExch.Document.DC">
                  <p:embed/>
                </p:oleObj>
              </mc:Choice>
              <mc:Fallback>
                <p:oleObj name="Acrobat Document" r:id="rId4" imgW="7543800" imgH="5829060" progId="AcroExch.Document.DC">
                  <p:embed/>
                  <p:pic>
                    <p:nvPicPr>
                      <p:cNvPr id="2" name="Object 1">
                        <a:extLst>
                          <a:ext uri="{FF2B5EF4-FFF2-40B4-BE49-F238E27FC236}">
                            <a16:creationId xmlns:a16="http://schemas.microsoft.com/office/drawing/2014/main" id="{6BA01542-95D7-4A53-B1D4-86E2194EEEA2}"/>
                          </a:ext>
                        </a:extLst>
                      </p:cNvPr>
                      <p:cNvPicPr/>
                      <p:nvPr/>
                    </p:nvPicPr>
                    <p:blipFill>
                      <a:blip r:embed="rId5"/>
                      <a:stretch>
                        <a:fillRect/>
                      </a:stretch>
                    </p:blipFill>
                    <p:spPr>
                      <a:xfrm>
                        <a:off x="777240" y="0"/>
                        <a:ext cx="8685724" cy="6711696"/>
                      </a:xfrm>
                      <a:prstGeom prst="rect">
                        <a:avLst/>
                      </a:prstGeom>
                    </p:spPr>
                  </p:pic>
                </p:oleObj>
              </mc:Fallback>
            </mc:AlternateContent>
          </a:graphicData>
        </a:graphic>
      </p:graphicFrame>
    </p:spTree>
    <p:extLst>
      <p:ext uri="{BB962C8B-B14F-4D97-AF65-F5344CB8AC3E}">
        <p14:creationId xmlns:p14="http://schemas.microsoft.com/office/powerpoint/2010/main" val="3858374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C2A09AF-5CA4-4B34-85F2-FD6DEAEC3481}"/>
              </a:ext>
            </a:extLst>
          </p:cNvPr>
          <p:cNvGraphicFramePr>
            <a:graphicFrameLocks noChangeAspect="1"/>
          </p:cNvGraphicFramePr>
          <p:nvPr/>
        </p:nvGraphicFramePr>
        <p:xfrm>
          <a:off x="777240" y="0"/>
          <a:ext cx="8685724" cy="6711696"/>
        </p:xfrm>
        <a:graphic>
          <a:graphicData uri="http://schemas.openxmlformats.org/presentationml/2006/ole">
            <mc:AlternateContent xmlns:mc="http://schemas.openxmlformats.org/markup-compatibility/2006">
              <mc:Choice xmlns:v="urn:schemas-microsoft-com:vml" Requires="v">
                <p:oleObj spid="_x0000_s34820" name="Acrobat Document" r:id="rId4" imgW="7543800" imgH="5829060" progId="AcroExch.Document.DC">
                  <p:embed/>
                </p:oleObj>
              </mc:Choice>
              <mc:Fallback>
                <p:oleObj name="Acrobat Document" r:id="rId4" imgW="7543800" imgH="5829060" progId="AcroExch.Document.DC">
                  <p:embed/>
                  <p:pic>
                    <p:nvPicPr>
                      <p:cNvPr id="2" name="Object 1">
                        <a:extLst>
                          <a:ext uri="{FF2B5EF4-FFF2-40B4-BE49-F238E27FC236}">
                            <a16:creationId xmlns:a16="http://schemas.microsoft.com/office/drawing/2014/main" id="{7C2A09AF-5CA4-4B34-85F2-FD6DEAEC3481}"/>
                          </a:ext>
                        </a:extLst>
                      </p:cNvPr>
                      <p:cNvPicPr/>
                      <p:nvPr/>
                    </p:nvPicPr>
                    <p:blipFill>
                      <a:blip r:embed="rId5"/>
                      <a:stretch>
                        <a:fillRect/>
                      </a:stretch>
                    </p:blipFill>
                    <p:spPr>
                      <a:xfrm>
                        <a:off x="777240" y="0"/>
                        <a:ext cx="8685724" cy="6711696"/>
                      </a:xfrm>
                      <a:prstGeom prst="rect">
                        <a:avLst/>
                      </a:prstGeom>
                    </p:spPr>
                  </p:pic>
                </p:oleObj>
              </mc:Fallback>
            </mc:AlternateContent>
          </a:graphicData>
        </a:graphic>
      </p:graphicFrame>
    </p:spTree>
    <p:extLst>
      <p:ext uri="{BB962C8B-B14F-4D97-AF65-F5344CB8AC3E}">
        <p14:creationId xmlns:p14="http://schemas.microsoft.com/office/powerpoint/2010/main" val="1435216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0C1FF46-1D39-42A6-A516-CF036975E8BB}"/>
              </a:ext>
            </a:extLst>
          </p:cNvPr>
          <p:cNvGraphicFramePr>
            <a:graphicFrameLocks noChangeAspect="1"/>
          </p:cNvGraphicFramePr>
          <p:nvPr/>
        </p:nvGraphicFramePr>
        <p:xfrm>
          <a:off x="777240" y="0"/>
          <a:ext cx="8685724" cy="6711696"/>
        </p:xfrm>
        <a:graphic>
          <a:graphicData uri="http://schemas.openxmlformats.org/presentationml/2006/ole">
            <mc:AlternateContent xmlns:mc="http://schemas.openxmlformats.org/markup-compatibility/2006">
              <mc:Choice xmlns:v="urn:schemas-microsoft-com:vml" Requires="v">
                <p:oleObj spid="_x0000_s36868" name="Acrobat Document" r:id="rId4" imgW="7543800" imgH="5829060" progId="AcroExch.Document.DC">
                  <p:embed/>
                </p:oleObj>
              </mc:Choice>
              <mc:Fallback>
                <p:oleObj name="Acrobat Document" r:id="rId4" imgW="7543800" imgH="5829060" progId="AcroExch.Document.DC">
                  <p:embed/>
                  <p:pic>
                    <p:nvPicPr>
                      <p:cNvPr id="2" name="Object 1">
                        <a:extLst>
                          <a:ext uri="{FF2B5EF4-FFF2-40B4-BE49-F238E27FC236}">
                            <a16:creationId xmlns:a16="http://schemas.microsoft.com/office/drawing/2014/main" id="{E0C1FF46-1D39-42A6-A516-CF036975E8BB}"/>
                          </a:ext>
                        </a:extLst>
                      </p:cNvPr>
                      <p:cNvPicPr/>
                      <p:nvPr/>
                    </p:nvPicPr>
                    <p:blipFill>
                      <a:blip r:embed="rId5"/>
                      <a:stretch>
                        <a:fillRect/>
                      </a:stretch>
                    </p:blipFill>
                    <p:spPr>
                      <a:xfrm>
                        <a:off x="777240" y="0"/>
                        <a:ext cx="8685724" cy="6711696"/>
                      </a:xfrm>
                      <a:prstGeom prst="rect">
                        <a:avLst/>
                      </a:prstGeom>
                    </p:spPr>
                  </p:pic>
                </p:oleObj>
              </mc:Fallback>
            </mc:AlternateContent>
          </a:graphicData>
        </a:graphic>
      </p:graphicFrame>
    </p:spTree>
    <p:extLst>
      <p:ext uri="{BB962C8B-B14F-4D97-AF65-F5344CB8AC3E}">
        <p14:creationId xmlns:p14="http://schemas.microsoft.com/office/powerpoint/2010/main" val="3871019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5AC3B2E-8A0A-4EF3-BDD4-0DE9B150CCF5}"/>
              </a:ext>
            </a:extLst>
          </p:cNvPr>
          <p:cNvGraphicFramePr>
            <a:graphicFrameLocks noChangeAspect="1"/>
          </p:cNvGraphicFramePr>
          <p:nvPr>
            <p:extLst>
              <p:ext uri="{D42A27DB-BD31-4B8C-83A1-F6EECF244321}">
                <p14:modId xmlns:p14="http://schemas.microsoft.com/office/powerpoint/2010/main" val="521272802"/>
              </p:ext>
            </p:extLst>
          </p:nvPr>
        </p:nvGraphicFramePr>
        <p:xfrm>
          <a:off x="896983" y="0"/>
          <a:ext cx="8685724" cy="6711696"/>
        </p:xfrm>
        <a:graphic>
          <a:graphicData uri="http://schemas.openxmlformats.org/presentationml/2006/ole">
            <mc:AlternateContent xmlns:mc="http://schemas.openxmlformats.org/markup-compatibility/2006">
              <mc:Choice xmlns:v="urn:schemas-microsoft-com:vml" Requires="v">
                <p:oleObj spid="_x0000_s38916" name="Acrobat Document" r:id="rId4" imgW="7543800" imgH="5829060" progId="AcroExch.Document.DC">
                  <p:embed/>
                </p:oleObj>
              </mc:Choice>
              <mc:Fallback>
                <p:oleObj name="Acrobat Document" r:id="rId4" imgW="7543800" imgH="5829060" progId="AcroExch.Document.DC">
                  <p:embed/>
                  <p:pic>
                    <p:nvPicPr>
                      <p:cNvPr id="2" name="Object 1">
                        <a:extLst>
                          <a:ext uri="{FF2B5EF4-FFF2-40B4-BE49-F238E27FC236}">
                            <a16:creationId xmlns:a16="http://schemas.microsoft.com/office/drawing/2014/main" id="{A5AC3B2E-8A0A-4EF3-BDD4-0DE9B150CCF5}"/>
                          </a:ext>
                        </a:extLst>
                      </p:cNvPr>
                      <p:cNvPicPr/>
                      <p:nvPr/>
                    </p:nvPicPr>
                    <p:blipFill>
                      <a:blip r:embed="rId5"/>
                      <a:stretch>
                        <a:fillRect/>
                      </a:stretch>
                    </p:blipFill>
                    <p:spPr>
                      <a:xfrm>
                        <a:off x="896983" y="0"/>
                        <a:ext cx="8685724" cy="6711696"/>
                      </a:xfrm>
                      <a:prstGeom prst="rect">
                        <a:avLst/>
                      </a:prstGeom>
                    </p:spPr>
                  </p:pic>
                </p:oleObj>
              </mc:Fallback>
            </mc:AlternateContent>
          </a:graphicData>
        </a:graphic>
      </p:graphicFrame>
    </p:spTree>
    <p:extLst>
      <p:ext uri="{BB962C8B-B14F-4D97-AF65-F5344CB8AC3E}">
        <p14:creationId xmlns:p14="http://schemas.microsoft.com/office/powerpoint/2010/main" val="1837602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00FBBB-A19E-494B-BC5F-52254798C094}"/>
              </a:ext>
            </a:extLst>
          </p:cNvPr>
          <p:cNvSpPr>
            <a:spLocks noGrp="1"/>
          </p:cNvSpPr>
          <p:nvPr>
            <p:ph idx="10"/>
          </p:nvPr>
        </p:nvSpPr>
        <p:spPr>
          <a:xfrm>
            <a:off x="651723" y="1872992"/>
            <a:ext cx="10965713" cy="2551436"/>
          </a:xfrm>
        </p:spPr>
        <p:txBody>
          <a:bodyPr/>
          <a:lstStyle/>
          <a:p>
            <a:pPr>
              <a:spcAft>
                <a:spcPts val="1200"/>
              </a:spcAft>
            </a:pPr>
            <a:r>
              <a:rPr lang="en-US" sz="2800" dirty="0"/>
              <a:t>Previously a similar study was conducted by MnDOT on a much smaller portion of the roadway network, where existing instrumentation was present</a:t>
            </a:r>
          </a:p>
          <a:p>
            <a:r>
              <a:rPr lang="en-US" sz="2800" dirty="0"/>
              <a:t>StreetLight tool allowed us to expand this to all functionally classified roadways within the Twin Cities metro area</a:t>
            </a:r>
          </a:p>
          <a:p>
            <a:endParaRPr lang="en-US" dirty="0"/>
          </a:p>
        </p:txBody>
      </p:sp>
      <p:sp>
        <p:nvSpPr>
          <p:cNvPr id="3" name="Title 2">
            <a:extLst>
              <a:ext uri="{FF2B5EF4-FFF2-40B4-BE49-F238E27FC236}">
                <a16:creationId xmlns:a16="http://schemas.microsoft.com/office/drawing/2014/main" id="{0D237D3D-92AE-48D6-AABA-7C215F09AAE7}"/>
              </a:ext>
            </a:extLst>
          </p:cNvPr>
          <p:cNvSpPr>
            <a:spLocks noGrp="1"/>
          </p:cNvSpPr>
          <p:nvPr>
            <p:ph type="title"/>
          </p:nvPr>
        </p:nvSpPr>
        <p:spPr>
          <a:xfrm>
            <a:off x="644636" y="306159"/>
            <a:ext cx="10972800" cy="776908"/>
          </a:xfrm>
        </p:spPr>
        <p:txBody>
          <a:bodyPr/>
          <a:lstStyle/>
          <a:p>
            <a:r>
              <a:rPr lang="en-US" dirty="0"/>
              <a:t>Project Outcomes	</a:t>
            </a:r>
          </a:p>
        </p:txBody>
      </p:sp>
    </p:spTree>
    <p:extLst>
      <p:ext uri="{BB962C8B-B14F-4D97-AF65-F5344CB8AC3E}">
        <p14:creationId xmlns:p14="http://schemas.microsoft.com/office/powerpoint/2010/main" val="30771152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00FBBB-A19E-494B-BC5F-52254798C094}"/>
              </a:ext>
            </a:extLst>
          </p:cNvPr>
          <p:cNvSpPr>
            <a:spLocks noGrp="1"/>
          </p:cNvSpPr>
          <p:nvPr>
            <p:ph idx="10"/>
          </p:nvPr>
        </p:nvSpPr>
        <p:spPr/>
        <p:txBody>
          <a:bodyPr/>
          <a:lstStyle/>
          <a:p>
            <a:r>
              <a:rPr lang="en-US" sz="2800" dirty="0"/>
              <a:t>New technology: credibility with stakeholders</a:t>
            </a:r>
          </a:p>
          <a:p>
            <a:r>
              <a:rPr lang="en-US" sz="2800" dirty="0"/>
              <a:t>Understanding and explaining sample size </a:t>
            </a:r>
          </a:p>
          <a:p>
            <a:r>
              <a:rPr lang="en-US" sz="2800" dirty="0"/>
              <a:t>Issues with methodology</a:t>
            </a:r>
          </a:p>
          <a:p>
            <a:r>
              <a:rPr lang="en-US" sz="2800" dirty="0"/>
              <a:t>Size of input GIS files</a:t>
            </a:r>
          </a:p>
          <a:p>
            <a:r>
              <a:rPr lang="en-US" sz="2800" dirty="0"/>
              <a:t>Difficulty ensuring segmentation aligned with correct corridor on the StreetLight platform</a:t>
            </a:r>
          </a:p>
          <a:p>
            <a:endParaRPr lang="en-US" dirty="0"/>
          </a:p>
        </p:txBody>
      </p:sp>
      <p:sp>
        <p:nvSpPr>
          <p:cNvPr id="3" name="Title 2">
            <a:extLst>
              <a:ext uri="{FF2B5EF4-FFF2-40B4-BE49-F238E27FC236}">
                <a16:creationId xmlns:a16="http://schemas.microsoft.com/office/drawing/2014/main" id="{0D237D3D-92AE-48D6-AABA-7C215F09AAE7}"/>
              </a:ext>
            </a:extLst>
          </p:cNvPr>
          <p:cNvSpPr>
            <a:spLocks noGrp="1"/>
          </p:cNvSpPr>
          <p:nvPr>
            <p:ph type="title"/>
          </p:nvPr>
        </p:nvSpPr>
        <p:spPr>
          <a:xfrm>
            <a:off x="854186" y="554421"/>
            <a:ext cx="10972800" cy="776908"/>
          </a:xfrm>
        </p:spPr>
        <p:txBody>
          <a:bodyPr/>
          <a:lstStyle/>
          <a:p>
            <a:r>
              <a:rPr lang="en-US" dirty="0"/>
              <a:t>Potential Issues</a:t>
            </a:r>
          </a:p>
        </p:txBody>
      </p:sp>
    </p:spTree>
    <p:extLst>
      <p:ext uri="{BB962C8B-B14F-4D97-AF65-F5344CB8AC3E}">
        <p14:creationId xmlns:p14="http://schemas.microsoft.com/office/powerpoint/2010/main" val="4266950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E9D1B6-090A-4D84-8D9A-76ED6F5EE244}"/>
              </a:ext>
            </a:extLst>
          </p:cNvPr>
          <p:cNvSpPr>
            <a:spLocks noGrp="1"/>
          </p:cNvSpPr>
          <p:nvPr>
            <p:ph idx="10"/>
          </p:nvPr>
        </p:nvSpPr>
        <p:spPr>
          <a:xfrm>
            <a:off x="613143" y="1752547"/>
            <a:ext cx="10965713" cy="3825416"/>
          </a:xfrm>
        </p:spPr>
        <p:txBody>
          <a:bodyPr/>
          <a:lstStyle/>
          <a:p>
            <a:r>
              <a:rPr lang="en-US" sz="2800" dirty="0"/>
              <a:t>How do we measure geographic balance in the Council’s Regional Solicitation?</a:t>
            </a:r>
            <a:endParaRPr lang="en-US" sz="2800" dirty="0">
              <a:ea typeface="+mn-ea"/>
              <a:cs typeface="+mn-cs"/>
            </a:endParaRPr>
          </a:p>
          <a:p>
            <a:r>
              <a:rPr lang="en-US" sz="2800" dirty="0">
                <a:ea typeface="+mn-ea"/>
                <a:cs typeface="+mn-cs"/>
              </a:rPr>
              <a:t>Staff and stakeholders wanted to know/show that projects located in a particular location have a region-wide benefit</a:t>
            </a:r>
          </a:p>
          <a:p>
            <a:r>
              <a:rPr lang="en-US" sz="2800" dirty="0">
                <a:ea typeface="+mn-ea"/>
                <a:cs typeface="+mn-cs"/>
              </a:rPr>
              <a:t>Used StreetLight to show the origin of traffic for projects passing along project corridors</a:t>
            </a:r>
          </a:p>
          <a:p>
            <a:r>
              <a:rPr lang="en-US" sz="2800" dirty="0">
                <a:ea typeface="+mn-ea"/>
                <a:cs typeface="+mn-cs"/>
              </a:rPr>
              <a:t>Who </a:t>
            </a:r>
            <a:r>
              <a:rPr lang="en-US" sz="2800" dirty="0"/>
              <a:t>benefits from major highway improvement projects? </a:t>
            </a:r>
            <a:endParaRPr lang="en-US" sz="2800" dirty="0">
              <a:ea typeface="+mn-ea"/>
              <a:cs typeface="+mn-cs"/>
            </a:endParaRPr>
          </a:p>
          <a:p>
            <a:pPr lvl="1"/>
            <a:endParaRPr lang="en-US" sz="2400" dirty="0">
              <a:ea typeface="+mn-ea"/>
              <a:cs typeface="+mn-cs"/>
            </a:endParaRPr>
          </a:p>
        </p:txBody>
      </p:sp>
      <p:sp>
        <p:nvSpPr>
          <p:cNvPr id="3" name="Title 2">
            <a:extLst>
              <a:ext uri="{FF2B5EF4-FFF2-40B4-BE49-F238E27FC236}">
                <a16:creationId xmlns:a16="http://schemas.microsoft.com/office/drawing/2014/main" id="{1AEA67DC-3C83-4C47-8B1A-D46C9394D786}"/>
              </a:ext>
            </a:extLst>
          </p:cNvPr>
          <p:cNvSpPr>
            <a:spLocks noGrp="1"/>
          </p:cNvSpPr>
          <p:nvPr>
            <p:ph type="title"/>
          </p:nvPr>
        </p:nvSpPr>
        <p:spPr/>
        <p:txBody>
          <a:bodyPr/>
          <a:lstStyle/>
          <a:p>
            <a:r>
              <a:rPr lang="en-US" dirty="0"/>
              <a:t>Traffic Origin of Funded Projects </a:t>
            </a:r>
          </a:p>
        </p:txBody>
      </p:sp>
    </p:spTree>
    <p:extLst>
      <p:ext uri="{BB962C8B-B14F-4D97-AF65-F5344CB8AC3E}">
        <p14:creationId xmlns:p14="http://schemas.microsoft.com/office/powerpoint/2010/main" val="2892182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generated with high confidence">
            <a:extLst>
              <a:ext uri="{FF2B5EF4-FFF2-40B4-BE49-F238E27FC236}">
                <a16:creationId xmlns:a16="http://schemas.microsoft.com/office/drawing/2014/main" id="{9E3CE64E-7471-41E2-BC82-BC34240C0C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6852" y="255861"/>
            <a:ext cx="8406579" cy="6495993"/>
          </a:xfrm>
          <a:prstGeom prst="rect">
            <a:avLst/>
          </a:prstGeom>
        </p:spPr>
      </p:pic>
    </p:spTree>
    <p:extLst>
      <p:ext uri="{BB962C8B-B14F-4D97-AF65-F5344CB8AC3E}">
        <p14:creationId xmlns:p14="http://schemas.microsoft.com/office/powerpoint/2010/main" val="403652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00FBBB-A19E-494B-BC5F-52254798C094}"/>
              </a:ext>
            </a:extLst>
          </p:cNvPr>
          <p:cNvSpPr>
            <a:spLocks noGrp="1"/>
          </p:cNvSpPr>
          <p:nvPr>
            <p:ph idx="10"/>
          </p:nvPr>
        </p:nvSpPr>
        <p:spPr/>
        <p:txBody>
          <a:bodyPr/>
          <a:lstStyle/>
          <a:p>
            <a:r>
              <a:rPr lang="en-US" sz="2800" dirty="0"/>
              <a:t>Quantified the fact that projects which are funded/constructed have a region-wide benefit</a:t>
            </a:r>
          </a:p>
          <a:p>
            <a:r>
              <a:rPr lang="en-US" sz="2800" dirty="0"/>
              <a:t>Helped us understand the travel behavior of individuals travelling to downtown St. Paul </a:t>
            </a:r>
          </a:p>
          <a:p>
            <a:r>
              <a:rPr lang="en-US" sz="2800" dirty="0"/>
              <a:t>Graphically depicts to partners/stakeholders the regional nature of funded projects</a:t>
            </a:r>
          </a:p>
          <a:p>
            <a:endParaRPr lang="en-US" dirty="0"/>
          </a:p>
        </p:txBody>
      </p:sp>
      <p:sp>
        <p:nvSpPr>
          <p:cNvPr id="3" name="Title 2">
            <a:extLst>
              <a:ext uri="{FF2B5EF4-FFF2-40B4-BE49-F238E27FC236}">
                <a16:creationId xmlns:a16="http://schemas.microsoft.com/office/drawing/2014/main" id="{0D237D3D-92AE-48D6-AABA-7C215F09AAE7}"/>
              </a:ext>
            </a:extLst>
          </p:cNvPr>
          <p:cNvSpPr>
            <a:spLocks noGrp="1"/>
          </p:cNvSpPr>
          <p:nvPr>
            <p:ph type="title"/>
          </p:nvPr>
        </p:nvSpPr>
        <p:spPr/>
        <p:txBody>
          <a:bodyPr/>
          <a:lstStyle/>
          <a:p>
            <a:r>
              <a:rPr lang="en-US" dirty="0"/>
              <a:t>Project Outcomes	</a:t>
            </a:r>
          </a:p>
        </p:txBody>
      </p:sp>
    </p:spTree>
    <p:extLst>
      <p:ext uri="{BB962C8B-B14F-4D97-AF65-F5344CB8AC3E}">
        <p14:creationId xmlns:p14="http://schemas.microsoft.com/office/powerpoint/2010/main" val="2257308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B3A3C7-9FAF-48D8-946C-BA46F935F418}"/>
              </a:ext>
            </a:extLst>
          </p:cNvPr>
          <p:cNvSpPr>
            <a:spLocks noGrp="1"/>
          </p:cNvSpPr>
          <p:nvPr>
            <p:ph idx="10"/>
          </p:nvPr>
        </p:nvSpPr>
        <p:spPr>
          <a:xfrm>
            <a:off x="613143" y="2057348"/>
            <a:ext cx="10965713" cy="3856316"/>
          </a:xfrm>
        </p:spPr>
        <p:txBody>
          <a:bodyPr/>
          <a:lstStyle/>
          <a:p>
            <a:r>
              <a:rPr lang="en-US" sz="2800" dirty="0"/>
              <a:t>Who’s using this corridor?  </a:t>
            </a:r>
          </a:p>
          <a:p>
            <a:r>
              <a:rPr lang="en-US" sz="2800" dirty="0"/>
              <a:t>What were the effects of the 4-to-3 lane conversion on traffic patterns, trip length, and speed along Maryland Avenue?</a:t>
            </a:r>
          </a:p>
          <a:p>
            <a:r>
              <a:rPr lang="en-US" sz="2800" dirty="0"/>
              <a:t>What was the effect of the closure of Wheelock Parkway?  Did traffic volumes substantially increase along other roadways due to the Wheelock closure?   </a:t>
            </a:r>
          </a:p>
          <a:p>
            <a:endParaRPr lang="en-US" dirty="0"/>
          </a:p>
          <a:p>
            <a:pPr lvl="1"/>
            <a:endParaRPr lang="en-US" dirty="0"/>
          </a:p>
          <a:p>
            <a:endParaRPr lang="en-US" dirty="0"/>
          </a:p>
          <a:p>
            <a:endParaRPr lang="en-US" b="1" dirty="0"/>
          </a:p>
          <a:p>
            <a:endParaRPr lang="en-US" dirty="0"/>
          </a:p>
        </p:txBody>
      </p:sp>
      <p:sp>
        <p:nvSpPr>
          <p:cNvPr id="3" name="Title 2">
            <a:extLst>
              <a:ext uri="{FF2B5EF4-FFF2-40B4-BE49-F238E27FC236}">
                <a16:creationId xmlns:a16="http://schemas.microsoft.com/office/drawing/2014/main" id="{4A16CEC2-49F0-4369-8203-13D510E2362C}"/>
              </a:ext>
            </a:extLst>
          </p:cNvPr>
          <p:cNvSpPr>
            <a:spLocks noGrp="1"/>
          </p:cNvSpPr>
          <p:nvPr>
            <p:ph type="title"/>
          </p:nvPr>
        </p:nvSpPr>
        <p:spPr/>
        <p:txBody>
          <a:bodyPr/>
          <a:lstStyle/>
          <a:p>
            <a:r>
              <a:rPr lang="en-US" dirty="0"/>
              <a:t>Maryland Avenue Corridor Analysis (St. Paul)</a:t>
            </a:r>
            <a:br>
              <a:rPr lang="en-US" dirty="0"/>
            </a:br>
            <a:endParaRPr lang="en-US" dirty="0"/>
          </a:p>
        </p:txBody>
      </p:sp>
    </p:spTree>
    <p:extLst>
      <p:ext uri="{BB962C8B-B14F-4D97-AF65-F5344CB8AC3E}">
        <p14:creationId xmlns:p14="http://schemas.microsoft.com/office/powerpoint/2010/main" val="9034819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DE8C98-CC86-4451-8F3A-293256CC6251}"/>
              </a:ext>
            </a:extLst>
          </p:cNvPr>
          <p:cNvSpPr>
            <a:spLocks noGrp="1"/>
          </p:cNvSpPr>
          <p:nvPr>
            <p:ph idx="10"/>
          </p:nvPr>
        </p:nvSpPr>
        <p:spPr>
          <a:xfrm>
            <a:off x="651723" y="1600148"/>
            <a:ext cx="10965713" cy="2551436"/>
          </a:xfrm>
        </p:spPr>
        <p:txBody>
          <a:bodyPr/>
          <a:lstStyle/>
          <a:p>
            <a:r>
              <a:rPr lang="en-US" sz="2800" dirty="0"/>
              <a:t>About the Met Council </a:t>
            </a:r>
          </a:p>
          <a:p>
            <a:r>
              <a:rPr lang="en-US" sz="2800" dirty="0"/>
              <a:t>Recent Met Council/MnDOT Metro District projects</a:t>
            </a:r>
          </a:p>
          <a:p>
            <a:pPr lvl="1"/>
            <a:r>
              <a:rPr lang="en-US" sz="2400" dirty="0"/>
              <a:t>Speed/congestion analyses</a:t>
            </a:r>
          </a:p>
          <a:p>
            <a:pPr lvl="1"/>
            <a:r>
              <a:rPr lang="en-US" sz="2400" dirty="0"/>
              <a:t>Facility users/origin of traffic</a:t>
            </a:r>
          </a:p>
          <a:p>
            <a:pPr lvl="1"/>
            <a:r>
              <a:rPr lang="en-US" sz="2400" dirty="0"/>
              <a:t>Corridor analyses</a:t>
            </a:r>
          </a:p>
          <a:p>
            <a:pPr lvl="1"/>
            <a:r>
              <a:rPr lang="en-US" sz="2400" dirty="0"/>
              <a:t>Transportation Flows Dashboard</a:t>
            </a:r>
          </a:p>
          <a:p>
            <a:pPr lvl="1"/>
            <a:r>
              <a:rPr lang="en-US" sz="2400" dirty="0"/>
              <a:t>VMT and Greenhouse Gas Emissions Analysis</a:t>
            </a:r>
          </a:p>
          <a:p>
            <a:r>
              <a:rPr lang="en-US" sz="2800" dirty="0"/>
              <a:t>Potential uses of big data for MPOs</a:t>
            </a:r>
          </a:p>
          <a:p>
            <a:pPr marL="0" indent="0">
              <a:buNone/>
            </a:pPr>
            <a:r>
              <a:rPr lang="en-US" dirty="0"/>
              <a:t> </a:t>
            </a:r>
          </a:p>
          <a:p>
            <a:pPr lvl="1"/>
            <a:endParaRPr lang="en-US" dirty="0"/>
          </a:p>
          <a:p>
            <a:endParaRPr lang="en-US" dirty="0"/>
          </a:p>
          <a:p>
            <a:endParaRPr lang="en-US" dirty="0"/>
          </a:p>
        </p:txBody>
      </p:sp>
      <p:sp>
        <p:nvSpPr>
          <p:cNvPr id="3" name="Title 2">
            <a:extLst>
              <a:ext uri="{FF2B5EF4-FFF2-40B4-BE49-F238E27FC236}">
                <a16:creationId xmlns:a16="http://schemas.microsoft.com/office/drawing/2014/main" id="{493C4CC1-C9A6-4A1B-9AA4-AEE4B9CEE2DE}"/>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35047109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7C27E4-7DC9-4D4B-9C2F-C2C874693F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68921" y="0"/>
            <a:ext cx="5214640" cy="6748357"/>
          </a:xfrm>
          <a:prstGeom prst="rect">
            <a:avLst/>
          </a:prstGeom>
        </p:spPr>
      </p:pic>
    </p:spTree>
    <p:extLst>
      <p:ext uri="{BB962C8B-B14F-4D97-AF65-F5344CB8AC3E}">
        <p14:creationId xmlns:p14="http://schemas.microsoft.com/office/powerpoint/2010/main" val="3862992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154F8D-D1E4-4ACB-965D-27ACF933EE8E}"/>
              </a:ext>
            </a:extLst>
          </p:cNvPr>
          <p:cNvPicPr>
            <a:picLocks noGrp="1" noChangeAspect="1"/>
          </p:cNvPicPr>
          <p:nvPr>
            <p:ph idx="10"/>
          </p:nvPr>
        </p:nvPicPr>
        <p:blipFill>
          <a:blip r:embed="rId3"/>
          <a:stretch>
            <a:fillRect/>
          </a:stretch>
        </p:blipFill>
        <p:spPr>
          <a:xfrm>
            <a:off x="351348" y="1885950"/>
            <a:ext cx="11489304" cy="2743200"/>
          </a:xfrm>
          <a:prstGeom prst="rect">
            <a:avLst/>
          </a:prstGeom>
        </p:spPr>
      </p:pic>
      <p:sp>
        <p:nvSpPr>
          <p:cNvPr id="3" name="Title 2">
            <a:extLst>
              <a:ext uri="{FF2B5EF4-FFF2-40B4-BE49-F238E27FC236}">
                <a16:creationId xmlns:a16="http://schemas.microsoft.com/office/drawing/2014/main" id="{376C812B-3C4A-4940-A5C0-2F3ED25322DD}"/>
              </a:ext>
            </a:extLst>
          </p:cNvPr>
          <p:cNvSpPr>
            <a:spLocks noGrp="1"/>
          </p:cNvSpPr>
          <p:nvPr>
            <p:ph type="title"/>
          </p:nvPr>
        </p:nvSpPr>
        <p:spPr>
          <a:xfrm>
            <a:off x="644636" y="497271"/>
            <a:ext cx="10972800" cy="776908"/>
          </a:xfrm>
        </p:spPr>
        <p:txBody>
          <a:bodyPr/>
          <a:lstStyle/>
          <a:p>
            <a:r>
              <a:rPr lang="en-US" dirty="0"/>
              <a:t>Destination of Maryland Avenue Corridor Users</a:t>
            </a:r>
          </a:p>
        </p:txBody>
      </p:sp>
    </p:spTree>
    <p:extLst>
      <p:ext uri="{BB962C8B-B14F-4D97-AF65-F5344CB8AC3E}">
        <p14:creationId xmlns:p14="http://schemas.microsoft.com/office/powerpoint/2010/main" val="10486477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01CCE50-8A8D-45E9-9325-DFB5ECD35D19}"/>
              </a:ext>
            </a:extLst>
          </p:cNvPr>
          <p:cNvGrpSpPr/>
          <p:nvPr/>
        </p:nvGrpSpPr>
        <p:grpSpPr>
          <a:xfrm>
            <a:off x="524182" y="400855"/>
            <a:ext cx="11318773" cy="6162177"/>
            <a:chOff x="1851538" y="1123527"/>
            <a:chExt cx="8163470" cy="4328046"/>
          </a:xfrm>
        </p:grpSpPr>
        <p:pic>
          <p:nvPicPr>
            <p:cNvPr id="2" name="Picture 1">
              <a:extLst>
                <a:ext uri="{FF2B5EF4-FFF2-40B4-BE49-F238E27FC236}">
                  <a16:creationId xmlns:a16="http://schemas.microsoft.com/office/drawing/2014/main" id="{B4C70D50-C78B-4C57-8EDD-1D1D9CBEB728}"/>
                </a:ext>
              </a:extLst>
            </p:cNvPr>
            <p:cNvPicPr>
              <a:picLocks noChangeAspect="1"/>
            </p:cNvPicPr>
            <p:nvPr/>
          </p:nvPicPr>
          <p:blipFill>
            <a:blip r:embed="rId3"/>
            <a:stretch>
              <a:fillRect/>
            </a:stretch>
          </p:blipFill>
          <p:spPr>
            <a:xfrm>
              <a:off x="1851538" y="1123527"/>
              <a:ext cx="8163470" cy="4328046"/>
            </a:xfrm>
            <a:prstGeom prst="rect">
              <a:avLst/>
            </a:prstGeom>
            <a:ln>
              <a:solidFill>
                <a:schemeClr val="accent3"/>
              </a:solidFill>
            </a:ln>
          </p:spPr>
        </p:pic>
        <p:cxnSp>
          <p:nvCxnSpPr>
            <p:cNvPr id="3" name="Straight Connector 2">
              <a:extLst>
                <a:ext uri="{FF2B5EF4-FFF2-40B4-BE49-F238E27FC236}">
                  <a16:creationId xmlns:a16="http://schemas.microsoft.com/office/drawing/2014/main" id="{96915FDC-5F71-43E9-9D64-7CDFBAB38D64}"/>
                </a:ext>
              </a:extLst>
            </p:cNvPr>
            <p:cNvCxnSpPr>
              <a:cxnSpLocks/>
            </p:cNvCxnSpPr>
            <p:nvPr/>
          </p:nvCxnSpPr>
          <p:spPr>
            <a:xfrm>
              <a:off x="2661163" y="3434530"/>
              <a:ext cx="5172075" cy="0"/>
            </a:xfrm>
            <a:prstGeom prst="line">
              <a:avLst/>
            </a:prstGeom>
            <a:ln w="57150"/>
          </p:spPr>
          <p:style>
            <a:lnRef idx="2">
              <a:schemeClr val="accent2"/>
            </a:lnRef>
            <a:fillRef idx="0">
              <a:schemeClr val="accent2"/>
            </a:fillRef>
            <a:effectRef idx="1">
              <a:schemeClr val="accent2"/>
            </a:effectRef>
            <a:fontRef idx="minor">
              <a:schemeClr val="tx1"/>
            </a:fontRef>
          </p:style>
        </p:cxnSp>
        <p:sp>
          <p:nvSpPr>
            <p:cNvPr id="4" name="TextBox 3">
              <a:extLst>
                <a:ext uri="{FF2B5EF4-FFF2-40B4-BE49-F238E27FC236}">
                  <a16:creationId xmlns:a16="http://schemas.microsoft.com/office/drawing/2014/main" id="{7AE9DF8B-068E-4F05-936E-AF5E87216510}"/>
                </a:ext>
              </a:extLst>
            </p:cNvPr>
            <p:cNvSpPr txBox="1"/>
            <p:nvPr/>
          </p:nvSpPr>
          <p:spPr>
            <a:xfrm>
              <a:off x="3941014" y="3684747"/>
              <a:ext cx="2023311" cy="253916"/>
            </a:xfrm>
            <a:prstGeom prst="rect">
              <a:avLst/>
            </a:prstGeom>
            <a:noFill/>
          </p:spPr>
          <p:txBody>
            <a:bodyPr wrap="square" rtlCol="0">
              <a:spAutoFit/>
            </a:bodyPr>
            <a:lstStyle/>
            <a:p>
              <a:pPr algn="ctr"/>
              <a:r>
                <a:rPr lang="en-US" sz="1050" dirty="0"/>
                <a:t>Maryland Ave</a:t>
              </a:r>
            </a:p>
          </p:txBody>
        </p:sp>
        <p:cxnSp>
          <p:nvCxnSpPr>
            <p:cNvPr id="5" name="Straight Arrow Connector 4">
              <a:extLst>
                <a:ext uri="{FF2B5EF4-FFF2-40B4-BE49-F238E27FC236}">
                  <a16:creationId xmlns:a16="http://schemas.microsoft.com/office/drawing/2014/main" id="{E0B9BCA4-9B21-4C1F-9608-38802A9994AD}"/>
                </a:ext>
              </a:extLst>
            </p:cNvPr>
            <p:cNvCxnSpPr>
              <a:cxnSpLocks/>
            </p:cNvCxnSpPr>
            <p:nvPr/>
          </p:nvCxnSpPr>
          <p:spPr>
            <a:xfrm flipV="1">
              <a:off x="5456903" y="3413287"/>
              <a:ext cx="576110" cy="390524"/>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cxnSp>
          <p:nvCxnSpPr>
            <p:cNvPr id="6" name="Straight Arrow Connector 5">
              <a:extLst>
                <a:ext uri="{FF2B5EF4-FFF2-40B4-BE49-F238E27FC236}">
                  <a16:creationId xmlns:a16="http://schemas.microsoft.com/office/drawing/2014/main" id="{1E4682C3-B187-4685-AFF6-711CB2A38C9C}"/>
                </a:ext>
              </a:extLst>
            </p:cNvPr>
            <p:cNvCxnSpPr>
              <a:cxnSpLocks/>
            </p:cNvCxnSpPr>
            <p:nvPr/>
          </p:nvCxnSpPr>
          <p:spPr>
            <a:xfrm flipH="1" flipV="1">
              <a:off x="3872326" y="3434532"/>
              <a:ext cx="631925" cy="369279"/>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7" name="Freeform: Shape 6">
              <a:extLst>
                <a:ext uri="{FF2B5EF4-FFF2-40B4-BE49-F238E27FC236}">
                  <a16:creationId xmlns:a16="http://schemas.microsoft.com/office/drawing/2014/main" id="{A7F05F35-1ECD-494E-A3BB-F1BD7407C780}"/>
                </a:ext>
              </a:extLst>
            </p:cNvPr>
            <p:cNvSpPr/>
            <p:nvPr/>
          </p:nvSpPr>
          <p:spPr>
            <a:xfrm>
              <a:off x="4504251" y="2477230"/>
              <a:ext cx="1535906" cy="914438"/>
            </a:xfrm>
            <a:custGeom>
              <a:avLst/>
              <a:gdLst>
                <a:gd name="connsiteX0" fmla="*/ 0 w 2047875"/>
                <a:gd name="connsiteY0" fmla="*/ 57200 h 1219250"/>
                <a:gd name="connsiteX1" fmla="*/ 152400 w 2047875"/>
                <a:gd name="connsiteY1" fmla="*/ 50 h 1219250"/>
                <a:gd name="connsiteX2" fmla="*/ 657225 w 2047875"/>
                <a:gd name="connsiteY2" fmla="*/ 47675 h 1219250"/>
                <a:gd name="connsiteX3" fmla="*/ 809625 w 2047875"/>
                <a:gd name="connsiteY3" fmla="*/ 76250 h 1219250"/>
                <a:gd name="connsiteX4" fmla="*/ 971550 w 2047875"/>
                <a:gd name="connsiteY4" fmla="*/ 438200 h 1219250"/>
                <a:gd name="connsiteX5" fmla="*/ 1219200 w 2047875"/>
                <a:gd name="connsiteY5" fmla="*/ 447725 h 1219250"/>
                <a:gd name="connsiteX6" fmla="*/ 1514475 w 2047875"/>
                <a:gd name="connsiteY6" fmla="*/ 619175 h 1219250"/>
                <a:gd name="connsiteX7" fmla="*/ 1733550 w 2047875"/>
                <a:gd name="connsiteY7" fmla="*/ 914450 h 1219250"/>
                <a:gd name="connsiteX8" fmla="*/ 1990725 w 2047875"/>
                <a:gd name="connsiteY8" fmla="*/ 962075 h 1219250"/>
                <a:gd name="connsiteX9" fmla="*/ 2047875 w 2047875"/>
                <a:gd name="connsiteY9" fmla="*/ 1219250 h 12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47875" h="1219250">
                  <a:moveTo>
                    <a:pt x="0" y="57200"/>
                  </a:moveTo>
                  <a:cubicBezTo>
                    <a:pt x="21431" y="29418"/>
                    <a:pt x="42863" y="1637"/>
                    <a:pt x="152400" y="50"/>
                  </a:cubicBezTo>
                  <a:cubicBezTo>
                    <a:pt x="261937" y="-1537"/>
                    <a:pt x="547688" y="34975"/>
                    <a:pt x="657225" y="47675"/>
                  </a:cubicBezTo>
                  <a:cubicBezTo>
                    <a:pt x="766762" y="60375"/>
                    <a:pt x="757237" y="11162"/>
                    <a:pt x="809625" y="76250"/>
                  </a:cubicBezTo>
                  <a:cubicBezTo>
                    <a:pt x="862013" y="141338"/>
                    <a:pt x="903288" y="376288"/>
                    <a:pt x="971550" y="438200"/>
                  </a:cubicBezTo>
                  <a:cubicBezTo>
                    <a:pt x="1039812" y="500112"/>
                    <a:pt x="1128713" y="417563"/>
                    <a:pt x="1219200" y="447725"/>
                  </a:cubicBezTo>
                  <a:cubicBezTo>
                    <a:pt x="1309687" y="477887"/>
                    <a:pt x="1428750" y="541388"/>
                    <a:pt x="1514475" y="619175"/>
                  </a:cubicBezTo>
                  <a:cubicBezTo>
                    <a:pt x="1600200" y="696962"/>
                    <a:pt x="1654175" y="857300"/>
                    <a:pt x="1733550" y="914450"/>
                  </a:cubicBezTo>
                  <a:cubicBezTo>
                    <a:pt x="1812925" y="971600"/>
                    <a:pt x="1938338" y="911275"/>
                    <a:pt x="1990725" y="962075"/>
                  </a:cubicBezTo>
                  <a:cubicBezTo>
                    <a:pt x="2043113" y="1012875"/>
                    <a:pt x="2045494" y="1116062"/>
                    <a:pt x="2047875" y="1219250"/>
                  </a:cubicBezTo>
                </a:path>
              </a:pathLst>
            </a:custGeom>
            <a:ln w="5715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sz="1350"/>
            </a:p>
          </p:txBody>
        </p:sp>
        <p:cxnSp>
          <p:nvCxnSpPr>
            <p:cNvPr id="8" name="Straight Arrow Connector 7">
              <a:extLst>
                <a:ext uri="{FF2B5EF4-FFF2-40B4-BE49-F238E27FC236}">
                  <a16:creationId xmlns:a16="http://schemas.microsoft.com/office/drawing/2014/main" id="{D087C344-B91C-4ACB-9595-C7F45B2F53C6}"/>
                </a:ext>
              </a:extLst>
            </p:cNvPr>
            <p:cNvCxnSpPr>
              <a:cxnSpLocks/>
            </p:cNvCxnSpPr>
            <p:nvPr/>
          </p:nvCxnSpPr>
          <p:spPr>
            <a:xfrm flipH="1">
              <a:off x="5332925" y="2127224"/>
              <a:ext cx="642938" cy="621506"/>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9" name="TextBox 8">
              <a:extLst>
                <a:ext uri="{FF2B5EF4-FFF2-40B4-BE49-F238E27FC236}">
                  <a16:creationId xmlns:a16="http://schemas.microsoft.com/office/drawing/2014/main" id="{B42D07BE-617B-4C2D-9CD1-BCD137F12D90}"/>
                </a:ext>
              </a:extLst>
            </p:cNvPr>
            <p:cNvSpPr txBox="1"/>
            <p:nvPr/>
          </p:nvSpPr>
          <p:spPr>
            <a:xfrm>
              <a:off x="6040157" y="1949619"/>
              <a:ext cx="2492990" cy="577081"/>
            </a:xfrm>
            <a:prstGeom prst="rect">
              <a:avLst/>
            </a:prstGeom>
            <a:noFill/>
          </p:spPr>
          <p:txBody>
            <a:bodyPr wrap="square" rtlCol="0">
              <a:spAutoFit/>
            </a:bodyPr>
            <a:lstStyle/>
            <a:p>
              <a:r>
                <a:rPr lang="en-US" sz="1050" dirty="0"/>
                <a:t>Wheelock Pkwy</a:t>
              </a:r>
            </a:p>
            <a:p>
              <a:r>
                <a:rPr lang="en-US" sz="1050" dirty="0"/>
                <a:t>Closed to Traffic Mid-June through August</a:t>
              </a:r>
            </a:p>
          </p:txBody>
        </p:sp>
        <p:sp>
          <p:nvSpPr>
            <p:cNvPr id="10" name="Freeform: Shape 9">
              <a:extLst>
                <a:ext uri="{FF2B5EF4-FFF2-40B4-BE49-F238E27FC236}">
                  <a16:creationId xmlns:a16="http://schemas.microsoft.com/office/drawing/2014/main" id="{BBA229D4-390E-45A7-B468-C9D0D5BFA250}"/>
                </a:ext>
              </a:extLst>
            </p:cNvPr>
            <p:cNvSpPr/>
            <p:nvPr/>
          </p:nvSpPr>
          <p:spPr>
            <a:xfrm>
              <a:off x="3039782" y="3413099"/>
              <a:ext cx="3567926" cy="1428750"/>
            </a:xfrm>
            <a:custGeom>
              <a:avLst/>
              <a:gdLst>
                <a:gd name="connsiteX0" fmla="*/ 0 w 4757234"/>
                <a:gd name="connsiteY0" fmla="*/ 1905000 h 1905000"/>
                <a:gd name="connsiteX1" fmla="*/ 314325 w 4757234"/>
                <a:gd name="connsiteY1" fmla="*/ 1828800 h 1905000"/>
                <a:gd name="connsiteX2" fmla="*/ 781050 w 4757234"/>
                <a:gd name="connsiteY2" fmla="*/ 1838325 h 1905000"/>
                <a:gd name="connsiteX3" fmla="*/ 1057275 w 4757234"/>
                <a:gd name="connsiteY3" fmla="*/ 1714500 h 1905000"/>
                <a:gd name="connsiteX4" fmla="*/ 1304925 w 4757234"/>
                <a:gd name="connsiteY4" fmla="*/ 1743075 h 1905000"/>
                <a:gd name="connsiteX5" fmla="*/ 1800225 w 4757234"/>
                <a:gd name="connsiteY5" fmla="*/ 1724025 h 1905000"/>
                <a:gd name="connsiteX6" fmla="*/ 2238375 w 4757234"/>
                <a:gd name="connsiteY6" fmla="*/ 1743075 h 1905000"/>
                <a:gd name="connsiteX7" fmla="*/ 2667000 w 4757234"/>
                <a:gd name="connsiteY7" fmla="*/ 1638300 h 1905000"/>
                <a:gd name="connsiteX8" fmla="*/ 3362325 w 4757234"/>
                <a:gd name="connsiteY8" fmla="*/ 1457325 h 1905000"/>
                <a:gd name="connsiteX9" fmla="*/ 3705225 w 4757234"/>
                <a:gd name="connsiteY9" fmla="*/ 1266825 h 1905000"/>
                <a:gd name="connsiteX10" fmla="*/ 4095750 w 4757234"/>
                <a:gd name="connsiteY10" fmla="*/ 742950 h 1905000"/>
                <a:gd name="connsiteX11" fmla="*/ 4229100 w 4757234"/>
                <a:gd name="connsiteY11" fmla="*/ 409575 h 1905000"/>
                <a:gd name="connsiteX12" fmla="*/ 4419600 w 4757234"/>
                <a:gd name="connsiteY12" fmla="*/ 257175 h 1905000"/>
                <a:gd name="connsiteX13" fmla="*/ 4638675 w 4757234"/>
                <a:gd name="connsiteY13" fmla="*/ 266700 h 1905000"/>
                <a:gd name="connsiteX14" fmla="*/ 4743450 w 4757234"/>
                <a:gd name="connsiteY14" fmla="*/ 133350 h 1905000"/>
                <a:gd name="connsiteX15" fmla="*/ 4752975 w 4757234"/>
                <a:gd name="connsiteY15"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7234" h="1905000">
                  <a:moveTo>
                    <a:pt x="0" y="1905000"/>
                  </a:moveTo>
                  <a:cubicBezTo>
                    <a:pt x="92075" y="1872456"/>
                    <a:pt x="184150" y="1839912"/>
                    <a:pt x="314325" y="1828800"/>
                  </a:cubicBezTo>
                  <a:cubicBezTo>
                    <a:pt x="444500" y="1817688"/>
                    <a:pt x="657225" y="1857375"/>
                    <a:pt x="781050" y="1838325"/>
                  </a:cubicBezTo>
                  <a:cubicBezTo>
                    <a:pt x="904875" y="1819275"/>
                    <a:pt x="969963" y="1730375"/>
                    <a:pt x="1057275" y="1714500"/>
                  </a:cubicBezTo>
                  <a:cubicBezTo>
                    <a:pt x="1144587" y="1698625"/>
                    <a:pt x="1181100" y="1741488"/>
                    <a:pt x="1304925" y="1743075"/>
                  </a:cubicBezTo>
                  <a:cubicBezTo>
                    <a:pt x="1428750" y="1744662"/>
                    <a:pt x="1644650" y="1724025"/>
                    <a:pt x="1800225" y="1724025"/>
                  </a:cubicBezTo>
                  <a:cubicBezTo>
                    <a:pt x="1955800" y="1724025"/>
                    <a:pt x="2093913" y="1757362"/>
                    <a:pt x="2238375" y="1743075"/>
                  </a:cubicBezTo>
                  <a:cubicBezTo>
                    <a:pt x="2382837" y="1728788"/>
                    <a:pt x="2667000" y="1638300"/>
                    <a:pt x="2667000" y="1638300"/>
                  </a:cubicBezTo>
                  <a:cubicBezTo>
                    <a:pt x="2854325" y="1590675"/>
                    <a:pt x="3189288" y="1519237"/>
                    <a:pt x="3362325" y="1457325"/>
                  </a:cubicBezTo>
                  <a:cubicBezTo>
                    <a:pt x="3535363" y="1395412"/>
                    <a:pt x="3582988" y="1385887"/>
                    <a:pt x="3705225" y="1266825"/>
                  </a:cubicBezTo>
                  <a:cubicBezTo>
                    <a:pt x="3827462" y="1147763"/>
                    <a:pt x="4008438" y="885825"/>
                    <a:pt x="4095750" y="742950"/>
                  </a:cubicBezTo>
                  <a:cubicBezTo>
                    <a:pt x="4183062" y="600075"/>
                    <a:pt x="4175125" y="490537"/>
                    <a:pt x="4229100" y="409575"/>
                  </a:cubicBezTo>
                  <a:cubicBezTo>
                    <a:pt x="4283075" y="328612"/>
                    <a:pt x="4351338" y="280987"/>
                    <a:pt x="4419600" y="257175"/>
                  </a:cubicBezTo>
                  <a:cubicBezTo>
                    <a:pt x="4487863" y="233362"/>
                    <a:pt x="4584700" y="287337"/>
                    <a:pt x="4638675" y="266700"/>
                  </a:cubicBezTo>
                  <a:cubicBezTo>
                    <a:pt x="4692650" y="246062"/>
                    <a:pt x="4724400" y="177800"/>
                    <a:pt x="4743450" y="133350"/>
                  </a:cubicBezTo>
                  <a:cubicBezTo>
                    <a:pt x="4762500" y="88900"/>
                    <a:pt x="4757737" y="44450"/>
                    <a:pt x="4752975" y="0"/>
                  </a:cubicBezTo>
                </a:path>
              </a:pathLst>
            </a:custGeom>
            <a:ln w="57150">
              <a:solidFill>
                <a:srgbClr val="FFC000"/>
              </a:solidFill>
            </a:ln>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02D2526B-6984-474C-A057-CD99A7736463}"/>
                </a:ext>
              </a:extLst>
            </p:cNvPr>
            <p:cNvCxnSpPr>
              <a:cxnSpLocks/>
            </p:cNvCxnSpPr>
            <p:nvPr/>
          </p:nvCxnSpPr>
          <p:spPr>
            <a:xfrm flipH="1" flipV="1">
              <a:off x="5925857" y="4348930"/>
              <a:ext cx="681851" cy="492919"/>
            </a:xfrm>
            <a:prstGeom prst="straightConnector1">
              <a:avLst/>
            </a:prstGeom>
            <a:ln w="57150">
              <a:solidFill>
                <a:srgbClr val="FFC000"/>
              </a:solidFill>
              <a:tailEnd type="triangle"/>
            </a:ln>
          </p:spPr>
          <p:style>
            <a:lnRef idx="2">
              <a:schemeClr val="accent3"/>
            </a:lnRef>
            <a:fillRef idx="0">
              <a:schemeClr val="accent3"/>
            </a:fillRef>
            <a:effectRef idx="1">
              <a:schemeClr val="accent3"/>
            </a:effectRef>
            <a:fontRef idx="minor">
              <a:schemeClr val="tx1"/>
            </a:fontRef>
          </p:style>
        </p:cxnSp>
        <p:sp>
          <p:nvSpPr>
            <p:cNvPr id="12" name="TextBox 11">
              <a:extLst>
                <a:ext uri="{FF2B5EF4-FFF2-40B4-BE49-F238E27FC236}">
                  <a16:creationId xmlns:a16="http://schemas.microsoft.com/office/drawing/2014/main" id="{32131248-9D5A-4F91-A7BE-4AF57C679065}"/>
                </a:ext>
              </a:extLst>
            </p:cNvPr>
            <p:cNvSpPr txBox="1"/>
            <p:nvPr/>
          </p:nvSpPr>
          <p:spPr>
            <a:xfrm>
              <a:off x="6607708" y="4841849"/>
              <a:ext cx="822661" cy="415498"/>
            </a:xfrm>
            <a:prstGeom prst="rect">
              <a:avLst/>
            </a:prstGeom>
            <a:noFill/>
          </p:spPr>
          <p:txBody>
            <a:bodyPr wrap="square" rtlCol="0">
              <a:spAutoFit/>
            </a:bodyPr>
            <a:lstStyle/>
            <a:p>
              <a:r>
                <a:rPr lang="en-US" sz="1050" dirty="0"/>
                <a:t>Phalen Blvd</a:t>
              </a:r>
            </a:p>
          </p:txBody>
        </p:sp>
      </p:grpSp>
    </p:spTree>
    <p:extLst>
      <p:ext uri="{BB962C8B-B14F-4D97-AF65-F5344CB8AC3E}">
        <p14:creationId xmlns:p14="http://schemas.microsoft.com/office/powerpoint/2010/main" val="3114500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75A52E-FE60-4A9A-BEC5-7B923CBD67A4}"/>
              </a:ext>
            </a:extLst>
          </p:cNvPr>
          <p:cNvSpPr>
            <a:spLocks noGrp="1"/>
          </p:cNvSpPr>
          <p:nvPr>
            <p:ph idx="10"/>
          </p:nvPr>
        </p:nvSpPr>
        <p:spPr/>
        <p:txBody>
          <a:bodyPr/>
          <a:lstStyle/>
          <a:p>
            <a:r>
              <a:rPr lang="en-US" sz="2800" dirty="0"/>
              <a:t>Traffic on Wheelock did decrease, but not as much as anticipated</a:t>
            </a:r>
          </a:p>
          <a:p>
            <a:r>
              <a:rPr lang="en-US" sz="2800" dirty="0"/>
              <a:t>Number of trips, duration, and length increased on adjacent roadways during the Wheelock closure</a:t>
            </a:r>
          </a:p>
          <a:p>
            <a:r>
              <a:rPr lang="en-US" sz="2800" dirty="0"/>
              <a:t>Some evidence that 4 to 3 conversion may have increased trip duration</a:t>
            </a:r>
          </a:p>
          <a:p>
            <a:r>
              <a:rPr lang="en-US" sz="2800" dirty="0"/>
              <a:t>Despite increased number and duration of trips, average speed on Maryland Avenue increased after 4 to 3 conversion</a:t>
            </a:r>
          </a:p>
        </p:txBody>
      </p:sp>
      <p:sp>
        <p:nvSpPr>
          <p:cNvPr id="3" name="Title 2">
            <a:extLst>
              <a:ext uri="{FF2B5EF4-FFF2-40B4-BE49-F238E27FC236}">
                <a16:creationId xmlns:a16="http://schemas.microsoft.com/office/drawing/2014/main" id="{83257744-527C-4AFB-884F-C28468F310FB}"/>
              </a:ext>
            </a:extLst>
          </p:cNvPr>
          <p:cNvSpPr>
            <a:spLocks noGrp="1"/>
          </p:cNvSpPr>
          <p:nvPr>
            <p:ph type="title"/>
          </p:nvPr>
        </p:nvSpPr>
        <p:spPr>
          <a:xfrm>
            <a:off x="644637" y="340312"/>
            <a:ext cx="10972800" cy="776908"/>
          </a:xfrm>
        </p:spPr>
        <p:txBody>
          <a:bodyPr/>
          <a:lstStyle/>
          <a:p>
            <a:r>
              <a:rPr lang="en-US" sz="3600" dirty="0"/>
              <a:t>Effects of 4 to 3 Conversion and Wheelock Closure</a:t>
            </a:r>
          </a:p>
        </p:txBody>
      </p:sp>
    </p:spTree>
    <p:extLst>
      <p:ext uri="{BB962C8B-B14F-4D97-AF65-F5344CB8AC3E}">
        <p14:creationId xmlns:p14="http://schemas.microsoft.com/office/powerpoint/2010/main" val="13035941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A89B88-1A1D-42C8-89AA-7D68E456506D}"/>
              </a:ext>
            </a:extLst>
          </p:cNvPr>
          <p:cNvSpPr>
            <a:spLocks noGrp="1"/>
          </p:cNvSpPr>
          <p:nvPr>
            <p:ph idx="10"/>
          </p:nvPr>
        </p:nvSpPr>
        <p:spPr>
          <a:xfrm>
            <a:off x="644636" y="1236079"/>
            <a:ext cx="10965713" cy="3740202"/>
          </a:xfrm>
        </p:spPr>
        <p:txBody>
          <a:bodyPr/>
          <a:lstStyle/>
          <a:p>
            <a:r>
              <a:rPr lang="en-US" dirty="0"/>
              <a:t>By utilizing the StreetLight </a:t>
            </a:r>
            <a:r>
              <a:rPr lang="en-US" dirty="0" err="1"/>
              <a:t>InSight</a:t>
            </a:r>
            <a:r>
              <a:rPr lang="en-US" dirty="0"/>
              <a:t> tool, staff was able to determine:</a:t>
            </a:r>
          </a:p>
          <a:p>
            <a:pPr lvl="1"/>
            <a:r>
              <a:rPr lang="en-US" dirty="0"/>
              <a:t>The majority of trips along Maryland Avenue had their origin, destination, or both origin and destination within the immediate neighborhood; very few suburban residents were using the corridor as a “pass through” to connect to I-35E </a:t>
            </a:r>
          </a:p>
          <a:p>
            <a:pPr lvl="1"/>
            <a:r>
              <a:rPr lang="en-US" dirty="0"/>
              <a:t>The closure of Wheelock Parkway led to a substantial increase of traffic along adjacent corridors</a:t>
            </a:r>
          </a:p>
          <a:p>
            <a:r>
              <a:rPr lang="en-US" dirty="0"/>
              <a:t>StreetLight allowed staff to understand and function of a corridor as well as provide a picture of the effects of roadway reconstruction on speed, traffic patterns, and trip duration.  </a:t>
            </a:r>
          </a:p>
          <a:p>
            <a:endParaRPr lang="en-US" sz="2000" dirty="0"/>
          </a:p>
        </p:txBody>
      </p:sp>
      <p:sp>
        <p:nvSpPr>
          <p:cNvPr id="3" name="Title 2">
            <a:extLst>
              <a:ext uri="{FF2B5EF4-FFF2-40B4-BE49-F238E27FC236}">
                <a16:creationId xmlns:a16="http://schemas.microsoft.com/office/drawing/2014/main" id="{4DCEA3E4-70D2-4652-BADA-6DC8CF79D1FB}"/>
              </a:ext>
            </a:extLst>
          </p:cNvPr>
          <p:cNvSpPr>
            <a:spLocks noGrp="1"/>
          </p:cNvSpPr>
          <p:nvPr>
            <p:ph type="title"/>
          </p:nvPr>
        </p:nvSpPr>
        <p:spPr>
          <a:xfrm>
            <a:off x="644636" y="230571"/>
            <a:ext cx="10972800" cy="776908"/>
          </a:xfrm>
        </p:spPr>
        <p:txBody>
          <a:bodyPr/>
          <a:lstStyle/>
          <a:p>
            <a:r>
              <a:rPr lang="en-US" dirty="0"/>
              <a:t>Project Outcomes</a:t>
            </a:r>
          </a:p>
        </p:txBody>
      </p:sp>
    </p:spTree>
    <p:extLst>
      <p:ext uri="{BB962C8B-B14F-4D97-AF65-F5344CB8AC3E}">
        <p14:creationId xmlns:p14="http://schemas.microsoft.com/office/powerpoint/2010/main" val="11525739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6AD1B9-E7AF-497E-8C87-FA8A4378499D}"/>
              </a:ext>
            </a:extLst>
          </p:cNvPr>
          <p:cNvSpPr>
            <a:spLocks noGrp="1"/>
          </p:cNvSpPr>
          <p:nvPr>
            <p:ph idx="10"/>
          </p:nvPr>
        </p:nvSpPr>
        <p:spPr>
          <a:xfrm>
            <a:off x="651724" y="1428698"/>
            <a:ext cx="10965713" cy="2551436"/>
          </a:xfrm>
        </p:spPr>
        <p:txBody>
          <a:bodyPr/>
          <a:lstStyle/>
          <a:p>
            <a:pPr marL="457200" indent="-457200">
              <a:buFont typeface="Arial" panose="020B0604020202020204" pitchFamily="34" charset="0"/>
              <a:buChar char="•"/>
            </a:pPr>
            <a:r>
              <a:rPr lang="en-US" dirty="0">
                <a:latin typeface="+mj-lt"/>
              </a:rPr>
              <a:t>Public location, data available for download</a:t>
            </a:r>
          </a:p>
          <a:p>
            <a:pPr marL="914400" lvl="1" indent="-457200">
              <a:buFont typeface="Arial" panose="020B0604020202020204" pitchFamily="34" charset="0"/>
              <a:buChar char="•"/>
            </a:pPr>
            <a:r>
              <a:rPr lang="en-US" sz="2400" dirty="0">
                <a:latin typeface="+mj-lt"/>
                <a:hlinkClick r:id="rId3"/>
              </a:rPr>
              <a:t>www.metrocouncil.org/transportationflows</a:t>
            </a:r>
            <a:endParaRPr lang="en-US" sz="2400" dirty="0">
              <a:latin typeface="+mj-lt"/>
            </a:endParaRPr>
          </a:p>
          <a:p>
            <a:pPr marL="457200" indent="-457200">
              <a:buFont typeface="Arial" panose="020B0604020202020204" pitchFamily="34" charset="0"/>
              <a:buChar char="•"/>
            </a:pPr>
            <a:r>
              <a:rPr lang="en-US" dirty="0">
                <a:latin typeface="+mj-lt"/>
              </a:rPr>
              <a:t>Multi-purpose</a:t>
            </a:r>
          </a:p>
          <a:p>
            <a:pPr marL="914400" lvl="1" indent="-457200">
              <a:buFont typeface="Arial" panose="020B0604020202020204" pitchFamily="34" charset="0"/>
              <a:buChar char="•"/>
            </a:pPr>
            <a:r>
              <a:rPr lang="en-US" sz="2400" dirty="0">
                <a:latin typeface="+mj-lt"/>
              </a:rPr>
              <a:t>Demonstrate travel behavior that consistently crosses municipality &amp; county borders, for a variety of reasons (Regional Solicitation &amp; geographic balance of funding)</a:t>
            </a:r>
          </a:p>
          <a:p>
            <a:pPr marL="914400" lvl="1" indent="-457200">
              <a:buFont typeface="Arial" panose="020B0604020202020204" pitchFamily="34" charset="0"/>
              <a:buChar char="•"/>
            </a:pPr>
            <a:r>
              <a:rPr lang="en-US" sz="2400" dirty="0">
                <a:latin typeface="+mj-lt"/>
              </a:rPr>
              <a:t>Provide a more granular look at travel sheds that’s not possible with a static report (cities/township-level instead of county)</a:t>
            </a:r>
          </a:p>
          <a:p>
            <a:pPr marL="914400" lvl="1" indent="-457200">
              <a:buFont typeface="Arial" panose="020B0604020202020204" pitchFamily="34" charset="0"/>
              <a:buChar char="•"/>
            </a:pPr>
            <a:r>
              <a:rPr lang="en-US" sz="2400" dirty="0">
                <a:latin typeface="+mj-lt"/>
              </a:rPr>
              <a:t>Includes larger datasets with better sample sizes</a:t>
            </a:r>
          </a:p>
          <a:p>
            <a:endParaRPr lang="en-US" dirty="0">
              <a:latin typeface="+mj-lt"/>
            </a:endParaRPr>
          </a:p>
        </p:txBody>
      </p:sp>
      <p:sp>
        <p:nvSpPr>
          <p:cNvPr id="3" name="Title 2">
            <a:extLst>
              <a:ext uri="{FF2B5EF4-FFF2-40B4-BE49-F238E27FC236}">
                <a16:creationId xmlns:a16="http://schemas.microsoft.com/office/drawing/2014/main" id="{D9D790F5-C23C-49CC-96BA-18B29F8788E0}"/>
              </a:ext>
            </a:extLst>
          </p:cNvPr>
          <p:cNvSpPr>
            <a:spLocks noGrp="1"/>
          </p:cNvSpPr>
          <p:nvPr>
            <p:ph type="title"/>
          </p:nvPr>
        </p:nvSpPr>
        <p:spPr>
          <a:xfrm>
            <a:off x="644636" y="554421"/>
            <a:ext cx="10972800" cy="776908"/>
          </a:xfrm>
        </p:spPr>
        <p:txBody>
          <a:bodyPr/>
          <a:lstStyle/>
          <a:p>
            <a:r>
              <a:rPr lang="en-US" dirty="0"/>
              <a:t>Transportation Flows Data Visualization</a:t>
            </a:r>
          </a:p>
        </p:txBody>
      </p:sp>
    </p:spTree>
    <p:extLst>
      <p:ext uri="{BB962C8B-B14F-4D97-AF65-F5344CB8AC3E}">
        <p14:creationId xmlns:p14="http://schemas.microsoft.com/office/powerpoint/2010/main" val="36952119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204F3384-A271-4B7D-B729-DFA7BD8212DF}"/>
              </a:ext>
            </a:extLst>
          </p:cNvPr>
          <p:cNvSpPr>
            <a:spLocks noGrp="1"/>
          </p:cNvSpPr>
          <p:nvPr>
            <p:ph idx="10"/>
          </p:nvPr>
        </p:nvSpPr>
        <p:spPr>
          <a:xfrm>
            <a:off x="651724" y="1904948"/>
            <a:ext cx="10965713" cy="2551436"/>
          </a:xfrm>
        </p:spPr>
        <p:txBody>
          <a:bodyPr/>
          <a:lstStyle/>
          <a:p>
            <a:endParaRPr lang="en-US"/>
          </a:p>
        </p:txBody>
      </p:sp>
      <p:sp>
        <p:nvSpPr>
          <p:cNvPr id="2" name="Title 1">
            <a:extLst>
              <a:ext uri="{FF2B5EF4-FFF2-40B4-BE49-F238E27FC236}">
                <a16:creationId xmlns:a16="http://schemas.microsoft.com/office/drawing/2014/main" id="{3F66D131-43BB-4CC2-86F3-9FDEC390066E}"/>
              </a:ext>
            </a:extLst>
          </p:cNvPr>
          <p:cNvSpPr>
            <a:spLocks noGrp="1"/>
          </p:cNvSpPr>
          <p:nvPr>
            <p:ph type="title"/>
          </p:nvPr>
        </p:nvSpPr>
        <p:spPr>
          <a:xfrm>
            <a:off x="644636" y="211521"/>
            <a:ext cx="10972800" cy="776908"/>
          </a:xfrm>
        </p:spPr>
        <p:txBody>
          <a:bodyPr/>
          <a:lstStyle/>
          <a:p>
            <a:r>
              <a:rPr lang="en-US" sz="3200" dirty="0"/>
              <a:t>Key Use Cases &amp; Specific Analyses Relevant for MPOs</a:t>
            </a:r>
          </a:p>
        </p:txBody>
      </p:sp>
      <p:sp>
        <p:nvSpPr>
          <p:cNvPr id="4" name="Slide Number Placeholder 3">
            <a:extLst>
              <a:ext uri="{FF2B5EF4-FFF2-40B4-BE49-F238E27FC236}">
                <a16:creationId xmlns:a16="http://schemas.microsoft.com/office/drawing/2014/main" id="{A05D2373-F017-4BB6-A549-1DB55F241D2A}"/>
              </a:ext>
            </a:extLst>
          </p:cNvPr>
          <p:cNvSpPr>
            <a:spLocks noGrp="1"/>
          </p:cNvSpPr>
          <p:nvPr>
            <p:ph type="sldNum" sz="quarter" idx="4294967295"/>
          </p:nvPr>
        </p:nvSpPr>
        <p:spPr>
          <a:xfrm>
            <a:off x="11715750" y="6419850"/>
            <a:ext cx="476250" cy="2794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667CB-AF5C-40BE-88D3-7302B392C195}" type="slidenum">
              <a:rPr kumimoji="0" lang="en-US" sz="1050" b="1" i="0" u="none" strike="noStrike" kern="1200" cap="none" spc="0" normalizeH="0" baseline="0" noProof="0" smtClean="0">
                <a:ln>
                  <a:noFill/>
                </a:ln>
                <a:solidFill>
                  <a:prstClr val="white">
                    <a:lumMod val="6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50" b="1" i="0" u="none" strike="noStrike" kern="1200" cap="none" spc="0" normalizeH="0" baseline="0" noProof="0" dirty="0">
              <a:ln>
                <a:noFill/>
              </a:ln>
              <a:solidFill>
                <a:prstClr val="white">
                  <a:lumMod val="65000"/>
                </a:prstClr>
              </a:solidFill>
              <a:effectLst/>
              <a:uLnTx/>
              <a:uFillTx/>
              <a:latin typeface="Arial" panose="020B0604020202020204"/>
              <a:ea typeface="+mn-ea"/>
              <a:cs typeface="+mn-cs"/>
            </a:endParaRPr>
          </a:p>
        </p:txBody>
      </p:sp>
      <p:sp>
        <p:nvSpPr>
          <p:cNvPr id="5" name="Google Shape;105;p19">
            <a:extLst>
              <a:ext uri="{FF2B5EF4-FFF2-40B4-BE49-F238E27FC236}">
                <a16:creationId xmlns:a16="http://schemas.microsoft.com/office/drawing/2014/main" id="{98528F75-5F95-49BB-AE71-96CE323AA540}"/>
              </a:ext>
            </a:extLst>
          </p:cNvPr>
          <p:cNvSpPr/>
          <p:nvPr/>
        </p:nvSpPr>
        <p:spPr>
          <a:xfrm>
            <a:off x="582278" y="1352550"/>
            <a:ext cx="3310602" cy="3786442"/>
          </a:xfrm>
          <a:prstGeom prst="rect">
            <a:avLst/>
          </a:prstGeom>
          <a:solidFill>
            <a:schemeClr val="accent5">
              <a:lumMod val="20000"/>
              <a:lumOff val="80000"/>
            </a:schemeClr>
          </a:solidFill>
          <a:ln w="19050" cap="flat" cmpd="sng">
            <a:solidFill>
              <a:srgbClr val="F5F7F8"/>
            </a:solidFill>
            <a:prstDash val="solid"/>
            <a:round/>
            <a:headEnd type="none" w="sm" len="sm"/>
            <a:tailEnd type="none" w="sm" len="sm"/>
          </a:ln>
        </p:spPr>
        <p:txBody>
          <a:bodyPr spcFirstLastPara="1" wrap="square" lIns="243800" tIns="243800" rIns="243800" bIns="2438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5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5D25607F-D3A5-4758-9096-C9E66A8862E0}"/>
              </a:ext>
            </a:extLst>
          </p:cNvPr>
          <p:cNvSpPr/>
          <p:nvPr/>
        </p:nvSpPr>
        <p:spPr>
          <a:xfrm rot="5400000" flipH="1">
            <a:off x="2200815" y="3545919"/>
            <a:ext cx="81280" cy="3310602"/>
          </a:xfrm>
          <a:prstGeom prst="rect">
            <a:avLst/>
          </a:prstGeom>
          <a:solidFill>
            <a:schemeClr val="accent5"/>
          </a:solidFill>
          <a:ln w="12700">
            <a:miter lim="400000"/>
          </a:ln>
        </p:spPr>
        <p:txBody>
          <a:bodyPr lIns="50800" tIns="50800" rIns="50800" bIns="50800" anchor="ct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7" name="Google Shape;105;p19">
            <a:extLst>
              <a:ext uri="{FF2B5EF4-FFF2-40B4-BE49-F238E27FC236}">
                <a16:creationId xmlns:a16="http://schemas.microsoft.com/office/drawing/2014/main" id="{273C532E-E812-47CF-ADF6-54CD47E3F671}"/>
              </a:ext>
            </a:extLst>
          </p:cNvPr>
          <p:cNvSpPr/>
          <p:nvPr/>
        </p:nvSpPr>
        <p:spPr>
          <a:xfrm>
            <a:off x="4233230" y="1352550"/>
            <a:ext cx="3310602" cy="3786442"/>
          </a:xfrm>
          <a:prstGeom prst="rect">
            <a:avLst/>
          </a:prstGeom>
          <a:solidFill>
            <a:schemeClr val="accent5">
              <a:lumMod val="20000"/>
              <a:lumOff val="80000"/>
            </a:schemeClr>
          </a:solidFill>
          <a:ln w="19050" cap="flat" cmpd="sng">
            <a:solidFill>
              <a:srgbClr val="F5F7F8"/>
            </a:solidFill>
            <a:prstDash val="solid"/>
            <a:round/>
            <a:headEnd type="none" w="sm" len="sm"/>
            <a:tailEnd type="none" w="sm" len="sm"/>
          </a:ln>
        </p:spPr>
        <p:txBody>
          <a:bodyPr spcFirstLastPara="1" wrap="square" lIns="243800" tIns="243800" rIns="243800" bIns="2438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Google Shape;105;p19">
            <a:extLst>
              <a:ext uri="{FF2B5EF4-FFF2-40B4-BE49-F238E27FC236}">
                <a16:creationId xmlns:a16="http://schemas.microsoft.com/office/drawing/2014/main" id="{B05E0E6C-F884-458C-9A15-E054CEB9B93E}"/>
              </a:ext>
            </a:extLst>
          </p:cNvPr>
          <p:cNvSpPr/>
          <p:nvPr/>
        </p:nvSpPr>
        <p:spPr>
          <a:xfrm>
            <a:off x="7884182" y="1352550"/>
            <a:ext cx="3310602" cy="3786442"/>
          </a:xfrm>
          <a:prstGeom prst="rect">
            <a:avLst/>
          </a:prstGeom>
          <a:solidFill>
            <a:schemeClr val="accent5">
              <a:lumMod val="20000"/>
              <a:lumOff val="80000"/>
            </a:schemeClr>
          </a:solidFill>
          <a:ln w="19050" cap="flat" cmpd="sng">
            <a:solidFill>
              <a:srgbClr val="F5F7F8"/>
            </a:solidFill>
            <a:prstDash val="solid"/>
            <a:round/>
            <a:headEnd type="none" w="sm" len="sm"/>
            <a:tailEnd type="none" w="sm" len="sm"/>
          </a:ln>
        </p:spPr>
        <p:txBody>
          <a:bodyPr spcFirstLastPara="1" wrap="square" lIns="243800" tIns="243800" rIns="243800" bIns="2438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533"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Google Shape;106;p19">
            <a:extLst>
              <a:ext uri="{FF2B5EF4-FFF2-40B4-BE49-F238E27FC236}">
                <a16:creationId xmlns:a16="http://schemas.microsoft.com/office/drawing/2014/main" id="{C0E3139C-CC5E-4DDE-958B-9A6D4F60D50B}"/>
              </a:ext>
            </a:extLst>
          </p:cNvPr>
          <p:cNvSpPr txBox="1">
            <a:spLocks/>
          </p:cNvSpPr>
          <p:nvPr/>
        </p:nvSpPr>
        <p:spPr>
          <a:xfrm>
            <a:off x="770191" y="2205571"/>
            <a:ext cx="2963719" cy="1146002"/>
          </a:xfrm>
          <a:prstGeom prst="rect">
            <a:avLst/>
          </a:prstGeom>
          <a:noFill/>
          <a:ln>
            <a:noFill/>
          </a:ln>
        </p:spPr>
        <p:txBody>
          <a:bodyPr spcFirstLastPara="1" wrap="square" lIns="121933" tIns="121933" rIns="121933" bIns="121933" anchor="b" anchorCtr="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accent1"/>
                </a:solidFill>
                <a:latin typeface="Muli" panose="02000303000000000000" pitchFamily="2"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accent1"/>
                </a:solidFill>
                <a:latin typeface="Muli" panose="02000303000000000000" pitchFamily="2"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accent1"/>
                </a:solidFill>
                <a:latin typeface="Muli" panose="02000303000000000000" pitchFamily="2"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1"/>
                </a:solidFill>
                <a:latin typeface="Muli" panose="02000303000000000000" pitchFamily="2"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1"/>
                </a:solidFill>
                <a:latin typeface="Muli" panose="020003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prstClr val="black"/>
              </a:buClr>
              <a:buSzPts val="1100"/>
              <a:buFont typeface="Arial" panose="020B0604020202020204" pitchFamily="34" charset="0"/>
              <a:buNone/>
              <a:tabLst/>
              <a:defRPr/>
            </a:pPr>
            <a:r>
              <a:rPr kumimoji="0" lang="en-US" sz="3200" b="1" i="0" u="none" strike="noStrike" kern="1200" cap="none" spc="0" normalizeH="0" baseline="0" noProof="0" dirty="0">
                <a:ln>
                  <a:noFill/>
                </a:ln>
                <a:solidFill>
                  <a:srgbClr val="4C4D4D"/>
                </a:solidFill>
                <a:effectLst/>
                <a:uLnTx/>
                <a:uFillTx/>
                <a:latin typeface="Arial" panose="020B0604020202020204" pitchFamily="34" charset="0"/>
                <a:ea typeface="Helvetica Neue"/>
                <a:cs typeface="Arial" panose="020B0604020202020204" pitchFamily="34" charset="0"/>
                <a:sym typeface="Helvetica Neue"/>
              </a:rPr>
              <a:t>Project Prioritization </a:t>
            </a:r>
          </a:p>
        </p:txBody>
      </p:sp>
      <p:sp>
        <p:nvSpPr>
          <p:cNvPr id="10" name="Rectangle 9">
            <a:extLst>
              <a:ext uri="{FF2B5EF4-FFF2-40B4-BE49-F238E27FC236}">
                <a16:creationId xmlns:a16="http://schemas.microsoft.com/office/drawing/2014/main" id="{9AD12EA4-3C5B-4506-AF36-037CA9CB4F62}"/>
              </a:ext>
            </a:extLst>
          </p:cNvPr>
          <p:cNvSpPr/>
          <p:nvPr/>
        </p:nvSpPr>
        <p:spPr>
          <a:xfrm rot="5400000" flipH="1">
            <a:off x="5855642" y="3545918"/>
            <a:ext cx="81280" cy="3310602"/>
          </a:xfrm>
          <a:prstGeom prst="rect">
            <a:avLst/>
          </a:prstGeom>
          <a:solidFill>
            <a:schemeClr val="accent5"/>
          </a:solidFill>
          <a:ln w="12700">
            <a:miter lim="400000"/>
          </a:ln>
        </p:spPr>
        <p:txBody>
          <a:bodyPr lIns="50800" tIns="50800" rIns="50800" bIns="50800" anchor="ct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11" name="Rectangle 10">
            <a:extLst>
              <a:ext uri="{FF2B5EF4-FFF2-40B4-BE49-F238E27FC236}">
                <a16:creationId xmlns:a16="http://schemas.microsoft.com/office/drawing/2014/main" id="{F1BDFC87-8396-4A58-9888-90884E9CB89D}"/>
              </a:ext>
            </a:extLst>
          </p:cNvPr>
          <p:cNvSpPr/>
          <p:nvPr/>
        </p:nvSpPr>
        <p:spPr>
          <a:xfrm rot="5400000" flipH="1">
            <a:off x="9500429" y="3545919"/>
            <a:ext cx="81280" cy="3310602"/>
          </a:xfrm>
          <a:prstGeom prst="rect">
            <a:avLst/>
          </a:prstGeom>
          <a:solidFill>
            <a:schemeClr val="accent5"/>
          </a:solidFill>
          <a:ln w="12700">
            <a:miter lim="400000"/>
          </a:ln>
        </p:spPr>
        <p:txBody>
          <a:bodyPr lIns="50800" tIns="50800" rIns="50800" bIns="50800" anchor="ctr"/>
          <a:lstStyle/>
          <a:p>
            <a:pPr marL="0" marR="0" lvl="0" indent="0" algn="l" defTabSz="584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12" name="Oval 11">
            <a:extLst>
              <a:ext uri="{FF2B5EF4-FFF2-40B4-BE49-F238E27FC236}">
                <a16:creationId xmlns:a16="http://schemas.microsoft.com/office/drawing/2014/main" id="{B3C85F9A-9292-4F9A-99FA-A89B4356548A}"/>
              </a:ext>
            </a:extLst>
          </p:cNvPr>
          <p:cNvSpPr/>
          <p:nvPr/>
        </p:nvSpPr>
        <p:spPr>
          <a:xfrm>
            <a:off x="770191" y="793147"/>
            <a:ext cx="984981" cy="984981"/>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3" name="Google Shape;106;p19">
            <a:extLst>
              <a:ext uri="{FF2B5EF4-FFF2-40B4-BE49-F238E27FC236}">
                <a16:creationId xmlns:a16="http://schemas.microsoft.com/office/drawing/2014/main" id="{E6AC5641-D594-49B7-AF04-0D19BF23B2E4}"/>
              </a:ext>
            </a:extLst>
          </p:cNvPr>
          <p:cNvSpPr txBox="1">
            <a:spLocks/>
          </p:cNvSpPr>
          <p:nvPr/>
        </p:nvSpPr>
        <p:spPr>
          <a:xfrm>
            <a:off x="4483286" y="2444877"/>
            <a:ext cx="3068297" cy="1146002"/>
          </a:xfrm>
          <a:prstGeom prst="rect">
            <a:avLst/>
          </a:prstGeom>
          <a:noFill/>
          <a:ln>
            <a:noFill/>
          </a:ln>
        </p:spPr>
        <p:txBody>
          <a:bodyPr spcFirstLastPara="1" wrap="square" lIns="121933" tIns="121933" rIns="121933" bIns="121933" anchor="b" anchorCtr="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accent1"/>
                </a:solidFill>
                <a:latin typeface="Muli" panose="02000303000000000000" pitchFamily="2"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accent1"/>
                </a:solidFill>
                <a:latin typeface="Muli" panose="02000303000000000000" pitchFamily="2"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accent1"/>
                </a:solidFill>
                <a:latin typeface="Muli" panose="02000303000000000000" pitchFamily="2"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1"/>
                </a:solidFill>
                <a:latin typeface="Muli" panose="02000303000000000000" pitchFamily="2"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1"/>
                </a:solidFill>
                <a:latin typeface="Muli" panose="020003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prstClr val="black"/>
              </a:buClr>
              <a:buSzPts val="1100"/>
              <a:buFont typeface="Arial" panose="020B0604020202020204" pitchFamily="34" charset="0"/>
              <a:buNone/>
              <a:tabLst/>
              <a:defRPr/>
            </a:pPr>
            <a:r>
              <a:rPr kumimoji="0" lang="en-US" sz="3200" b="1" i="0" u="none" strike="noStrike" kern="1200" cap="none" spc="0" normalizeH="0" baseline="0" noProof="0" dirty="0">
                <a:ln>
                  <a:noFill/>
                </a:ln>
                <a:solidFill>
                  <a:srgbClr val="4C4D4D"/>
                </a:solidFill>
                <a:effectLst/>
                <a:uLnTx/>
                <a:uFillTx/>
                <a:latin typeface="Arial" panose="020B0604020202020204" pitchFamily="34" charset="0"/>
                <a:ea typeface="Helvetica Neue"/>
                <a:cs typeface="Arial" panose="020B0604020202020204" pitchFamily="34" charset="0"/>
                <a:sym typeface="Helvetica Neue"/>
              </a:rPr>
              <a:t>Before/After Performance Measurement</a:t>
            </a:r>
          </a:p>
        </p:txBody>
      </p:sp>
      <p:sp>
        <p:nvSpPr>
          <p:cNvPr id="14" name="Oval 13">
            <a:extLst>
              <a:ext uri="{FF2B5EF4-FFF2-40B4-BE49-F238E27FC236}">
                <a16:creationId xmlns:a16="http://schemas.microsoft.com/office/drawing/2014/main" id="{893D5ABD-FB69-49E2-9301-9D621CE10095}"/>
              </a:ext>
            </a:extLst>
          </p:cNvPr>
          <p:cNvSpPr/>
          <p:nvPr/>
        </p:nvSpPr>
        <p:spPr>
          <a:xfrm>
            <a:off x="4427791" y="793147"/>
            <a:ext cx="984981" cy="984981"/>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5" name="Google Shape;106;p19">
            <a:extLst>
              <a:ext uri="{FF2B5EF4-FFF2-40B4-BE49-F238E27FC236}">
                <a16:creationId xmlns:a16="http://schemas.microsoft.com/office/drawing/2014/main" id="{56E2D030-8732-44AD-8A3D-5D7B3464E1ED}"/>
              </a:ext>
            </a:extLst>
          </p:cNvPr>
          <p:cNvSpPr txBox="1">
            <a:spLocks/>
          </p:cNvSpPr>
          <p:nvPr/>
        </p:nvSpPr>
        <p:spPr>
          <a:xfrm>
            <a:off x="8078743" y="2041119"/>
            <a:ext cx="2898829" cy="1146002"/>
          </a:xfrm>
          <a:prstGeom prst="rect">
            <a:avLst/>
          </a:prstGeom>
          <a:noFill/>
          <a:ln>
            <a:noFill/>
          </a:ln>
        </p:spPr>
        <p:txBody>
          <a:bodyPr spcFirstLastPara="1" wrap="square" lIns="121933" tIns="121933" rIns="121933" bIns="121933" anchor="b" anchorCtr="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accent1"/>
                </a:solidFill>
                <a:latin typeface="Muli" panose="02000303000000000000" pitchFamily="2"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accent1"/>
                </a:solidFill>
                <a:latin typeface="Muli" panose="02000303000000000000" pitchFamily="2"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accent1"/>
                </a:solidFill>
                <a:latin typeface="Muli" panose="02000303000000000000" pitchFamily="2"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1"/>
                </a:solidFill>
                <a:latin typeface="Muli" panose="02000303000000000000" pitchFamily="2"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1"/>
                </a:solidFill>
                <a:latin typeface="Muli" panose="020003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prstClr val="black"/>
              </a:buClr>
              <a:buSzPts val="1100"/>
              <a:buFont typeface="Arial" panose="020B0604020202020204" pitchFamily="34" charset="0"/>
              <a:buNone/>
              <a:tabLst/>
              <a:defRPr/>
            </a:pPr>
            <a:r>
              <a:rPr kumimoji="0" lang="en-US" sz="3200" b="1" i="0" u="none" strike="noStrike" kern="1200" cap="none" spc="0" normalizeH="0" baseline="0" noProof="0" dirty="0">
                <a:ln>
                  <a:noFill/>
                </a:ln>
                <a:solidFill>
                  <a:srgbClr val="4C4D4D"/>
                </a:solidFill>
                <a:effectLst/>
                <a:uLnTx/>
                <a:uFillTx/>
                <a:latin typeface="Arial" panose="020B0604020202020204" pitchFamily="34" charset="0"/>
                <a:ea typeface="Helvetica Neue"/>
                <a:cs typeface="Arial" panose="020B0604020202020204" pitchFamily="34" charset="0"/>
                <a:sym typeface="Helvetica Neue"/>
              </a:rPr>
              <a:t>Understand Facility </a:t>
            </a:r>
            <a:r>
              <a:rPr lang="en-US" sz="3200" b="1" dirty="0">
                <a:solidFill>
                  <a:srgbClr val="4C4D4D"/>
                </a:solidFill>
                <a:latin typeface="Arial" panose="020B0604020202020204" pitchFamily="34" charset="0"/>
                <a:ea typeface="Helvetica Neue"/>
                <a:cs typeface="Arial" panose="020B0604020202020204" pitchFamily="34" charset="0"/>
                <a:sym typeface="Helvetica Neue"/>
              </a:rPr>
              <a:t>U</a:t>
            </a:r>
            <a:r>
              <a:rPr kumimoji="0" lang="en-US" sz="3200" b="1" i="0" u="none" strike="noStrike" kern="1200" cap="none" spc="0" normalizeH="0" baseline="0" noProof="0" dirty="0">
                <a:ln>
                  <a:noFill/>
                </a:ln>
                <a:solidFill>
                  <a:srgbClr val="4C4D4D"/>
                </a:solidFill>
                <a:effectLst/>
                <a:uLnTx/>
                <a:uFillTx/>
                <a:latin typeface="Arial" panose="020B0604020202020204" pitchFamily="34" charset="0"/>
                <a:ea typeface="Helvetica Neue"/>
                <a:cs typeface="Arial" panose="020B0604020202020204" pitchFamily="34" charset="0"/>
                <a:sym typeface="Helvetica Neue"/>
              </a:rPr>
              <a:t>se</a:t>
            </a:r>
          </a:p>
        </p:txBody>
      </p:sp>
      <p:sp>
        <p:nvSpPr>
          <p:cNvPr id="16" name="Oval 15">
            <a:extLst>
              <a:ext uri="{FF2B5EF4-FFF2-40B4-BE49-F238E27FC236}">
                <a16:creationId xmlns:a16="http://schemas.microsoft.com/office/drawing/2014/main" id="{24EAEACE-0466-4F3C-8A77-959D0F33C436}"/>
              </a:ext>
            </a:extLst>
          </p:cNvPr>
          <p:cNvSpPr/>
          <p:nvPr/>
        </p:nvSpPr>
        <p:spPr>
          <a:xfrm>
            <a:off x="8094916" y="793147"/>
            <a:ext cx="984981" cy="984981"/>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7" name="TextBox 16">
            <a:extLst>
              <a:ext uri="{FF2B5EF4-FFF2-40B4-BE49-F238E27FC236}">
                <a16:creationId xmlns:a16="http://schemas.microsoft.com/office/drawing/2014/main" id="{1987FD40-CEA8-497C-863A-3632EDB8D068}"/>
              </a:ext>
            </a:extLst>
          </p:cNvPr>
          <p:cNvSpPr txBox="1"/>
          <p:nvPr/>
        </p:nvSpPr>
        <p:spPr>
          <a:xfrm>
            <a:off x="4240981" y="3598324"/>
            <a:ext cx="3024220"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Speed and travel time on any type of corridor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4D4D4D"/>
                </a:solidFill>
                <a:latin typeface="Arial" panose="020B0604020202020204" pitchFamily="34" charset="0"/>
                <a:cs typeface="Arial" panose="020B0604020202020204" pitchFamily="34" charset="0"/>
              </a:rPr>
              <a:t>Demographics of travelers – ensure equity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94FC6643-61FC-47EE-9236-61A79A39AEEF}"/>
              </a:ext>
            </a:extLst>
          </p:cNvPr>
          <p:cNvSpPr txBox="1"/>
          <p:nvPr/>
        </p:nvSpPr>
        <p:spPr>
          <a:xfrm>
            <a:off x="7918499" y="3066221"/>
            <a:ext cx="3310602"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Trip lengths of vehicles on a road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Activity of pedestrian or bicyclists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Inferred home place (zip code, CBG) of drivers – regional vs local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F60511C8-15CB-41AD-968E-88D971E3B2A7}"/>
              </a:ext>
            </a:extLst>
          </p:cNvPr>
          <p:cNvSpPr txBox="1"/>
          <p:nvPr/>
        </p:nvSpPr>
        <p:spPr>
          <a:xfrm>
            <a:off x="654507" y="3478874"/>
            <a:ext cx="3238373"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Traffic Diagnostics feature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4D4D4D"/>
                </a:solidFill>
                <a:latin typeface="Arial" panose="020B0604020202020204" pitchFamily="34" charset="0"/>
                <a:cs typeface="Arial" panose="020B0604020202020204" pitchFamily="34" charset="0"/>
              </a:rPr>
              <a:t>Top Origins/Destinations for drivers on particular routes</a:t>
            </a:r>
          </a:p>
        </p:txBody>
      </p:sp>
    </p:spTree>
    <p:extLst>
      <p:ext uri="{BB962C8B-B14F-4D97-AF65-F5344CB8AC3E}">
        <p14:creationId xmlns:p14="http://schemas.microsoft.com/office/powerpoint/2010/main" val="4780652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2A0A1D-FEDA-4500-B69B-9F0F89BECC96}"/>
              </a:ext>
            </a:extLst>
          </p:cNvPr>
          <p:cNvSpPr>
            <a:spLocks noGrp="1"/>
          </p:cNvSpPr>
          <p:nvPr>
            <p:ph idx="10"/>
          </p:nvPr>
        </p:nvSpPr>
        <p:spPr>
          <a:xfrm>
            <a:off x="651723" y="1362705"/>
            <a:ext cx="10965713" cy="4132589"/>
          </a:xfrm>
        </p:spPr>
        <p:txBody>
          <a:bodyPr/>
          <a:lstStyle/>
          <a:p>
            <a:r>
              <a:rPr lang="en-US" dirty="0"/>
              <a:t>Congestion Management Process (CMP)</a:t>
            </a:r>
          </a:p>
          <a:p>
            <a:r>
              <a:rPr lang="en-US" dirty="0"/>
              <a:t>Defining the CMP network/identifying corridors of concern</a:t>
            </a:r>
          </a:p>
          <a:p>
            <a:r>
              <a:rPr lang="en-US" dirty="0"/>
              <a:t>Simple origin/destination analyses using multiple geographic boundary types</a:t>
            </a:r>
          </a:p>
          <a:p>
            <a:r>
              <a:rPr lang="en-US" dirty="0"/>
              <a:t>Determine the origin and/or destination of users of a particular roadway/interchange</a:t>
            </a:r>
          </a:p>
          <a:p>
            <a:r>
              <a:rPr lang="en-US" dirty="0"/>
              <a:t>Speed and travel time on corridors</a:t>
            </a:r>
          </a:p>
          <a:p>
            <a:r>
              <a:rPr lang="en-US" dirty="0"/>
              <a:t>Evaluating the effectiveness of implemented strategies</a:t>
            </a:r>
          </a:p>
          <a:p>
            <a:r>
              <a:rPr lang="en-US" dirty="0"/>
              <a:t>AADT and VMT estimates</a:t>
            </a:r>
          </a:p>
          <a:p>
            <a:r>
              <a:rPr lang="en-US" dirty="0"/>
              <a:t>Network performance and congestion analyses</a:t>
            </a:r>
          </a:p>
          <a:p>
            <a:endParaRPr lang="en-US" dirty="0"/>
          </a:p>
        </p:txBody>
      </p:sp>
      <p:sp>
        <p:nvSpPr>
          <p:cNvPr id="3" name="Title 2">
            <a:extLst>
              <a:ext uri="{FF2B5EF4-FFF2-40B4-BE49-F238E27FC236}">
                <a16:creationId xmlns:a16="http://schemas.microsoft.com/office/drawing/2014/main" id="{BD6D0890-7AEA-472B-97AD-BCB2E161EF02}"/>
              </a:ext>
            </a:extLst>
          </p:cNvPr>
          <p:cNvSpPr>
            <a:spLocks noGrp="1"/>
          </p:cNvSpPr>
          <p:nvPr>
            <p:ph type="title"/>
          </p:nvPr>
        </p:nvSpPr>
        <p:spPr>
          <a:xfrm>
            <a:off x="644636" y="135321"/>
            <a:ext cx="10972800" cy="776908"/>
          </a:xfrm>
        </p:spPr>
        <p:txBody>
          <a:bodyPr/>
          <a:lstStyle/>
          <a:p>
            <a:r>
              <a:rPr lang="en-US" dirty="0"/>
              <a:t>Potential MPO Uses</a:t>
            </a:r>
          </a:p>
        </p:txBody>
      </p:sp>
    </p:spTree>
    <p:extLst>
      <p:ext uri="{BB962C8B-B14F-4D97-AF65-F5344CB8AC3E}">
        <p14:creationId xmlns:p14="http://schemas.microsoft.com/office/powerpoint/2010/main" val="34471469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E679F4-ED2A-4C5C-B696-27CC62F09BC8}"/>
              </a:ext>
            </a:extLst>
          </p:cNvPr>
          <p:cNvSpPr>
            <a:spLocks noGrp="1"/>
          </p:cNvSpPr>
          <p:nvPr>
            <p:ph idx="10"/>
          </p:nvPr>
        </p:nvSpPr>
        <p:spPr>
          <a:xfrm>
            <a:off x="651724" y="1047698"/>
            <a:ext cx="10965713" cy="2551436"/>
          </a:xfrm>
        </p:spPr>
        <p:txBody>
          <a:bodyPr/>
          <a:lstStyle/>
          <a:p>
            <a:r>
              <a:rPr lang="en-US" dirty="0"/>
              <a:t>Bike/ped planning</a:t>
            </a:r>
          </a:p>
          <a:p>
            <a:r>
              <a:rPr lang="en-US" dirty="0"/>
              <a:t>Roadway functional classification reviews</a:t>
            </a:r>
          </a:p>
          <a:p>
            <a:r>
              <a:rPr lang="en-US" dirty="0"/>
              <a:t>Equity impacts </a:t>
            </a:r>
          </a:p>
          <a:p>
            <a:r>
              <a:rPr lang="en-US" dirty="0"/>
              <a:t>Freight analyses (large and medium-sized trucks)</a:t>
            </a:r>
          </a:p>
          <a:p>
            <a:r>
              <a:rPr lang="en-US" dirty="0"/>
              <a:t>Transit planning</a:t>
            </a:r>
          </a:p>
          <a:p>
            <a:r>
              <a:rPr lang="en-US" dirty="0"/>
              <a:t>Construction impacts and detour analyses</a:t>
            </a:r>
          </a:p>
          <a:p>
            <a:r>
              <a:rPr lang="en-US" dirty="0"/>
              <a:t>Assist in MPO’s model development/calibration</a:t>
            </a:r>
          </a:p>
          <a:p>
            <a:pPr lvl="1"/>
            <a:r>
              <a:rPr lang="en-US" dirty="0"/>
              <a:t>Potential for significant long-term cost savings</a:t>
            </a:r>
          </a:p>
          <a:p>
            <a:r>
              <a:rPr lang="en-US" dirty="0"/>
              <a:t>Better communicate system performance with policy makers, the public, and partner agencies</a:t>
            </a:r>
          </a:p>
          <a:p>
            <a:endParaRPr lang="en-US" dirty="0"/>
          </a:p>
        </p:txBody>
      </p:sp>
      <p:sp>
        <p:nvSpPr>
          <p:cNvPr id="3" name="Title 2">
            <a:extLst>
              <a:ext uri="{FF2B5EF4-FFF2-40B4-BE49-F238E27FC236}">
                <a16:creationId xmlns:a16="http://schemas.microsoft.com/office/drawing/2014/main" id="{7A97243A-7E05-49E3-83EB-4798F7BD266B}"/>
              </a:ext>
            </a:extLst>
          </p:cNvPr>
          <p:cNvSpPr>
            <a:spLocks noGrp="1"/>
          </p:cNvSpPr>
          <p:nvPr>
            <p:ph type="title"/>
          </p:nvPr>
        </p:nvSpPr>
        <p:spPr>
          <a:xfrm>
            <a:off x="644636" y="135321"/>
            <a:ext cx="10972800" cy="776908"/>
          </a:xfrm>
        </p:spPr>
        <p:txBody>
          <a:bodyPr/>
          <a:lstStyle/>
          <a:p>
            <a:r>
              <a:rPr lang="en-US" dirty="0"/>
              <a:t>Potential MPO Uses (cont.)</a:t>
            </a:r>
          </a:p>
        </p:txBody>
      </p:sp>
    </p:spTree>
    <p:extLst>
      <p:ext uri="{BB962C8B-B14F-4D97-AF65-F5344CB8AC3E}">
        <p14:creationId xmlns:p14="http://schemas.microsoft.com/office/powerpoint/2010/main" val="34559224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DCA088A-B61F-4F5F-BCB6-03685F6386E4}"/>
              </a:ext>
            </a:extLst>
          </p:cNvPr>
          <p:cNvSpPr>
            <a:spLocks noGrp="1"/>
          </p:cNvSpPr>
          <p:nvPr>
            <p:ph type="subTitle" idx="1"/>
          </p:nvPr>
        </p:nvSpPr>
        <p:spPr>
          <a:xfrm>
            <a:off x="820870" y="4839927"/>
            <a:ext cx="4675055" cy="1609183"/>
          </a:xfrm>
        </p:spPr>
        <p:txBody>
          <a:bodyPr/>
          <a:lstStyle/>
          <a:p>
            <a:r>
              <a:rPr lang="en-US" dirty="0"/>
              <a:t>David Burns</a:t>
            </a:r>
          </a:p>
          <a:p>
            <a:r>
              <a:rPr lang="en-US" dirty="0"/>
              <a:t>Senior Highway Planner</a:t>
            </a:r>
          </a:p>
          <a:p>
            <a:r>
              <a:rPr lang="en-US" dirty="0"/>
              <a:t>David.Burns@metc.state.mn.us</a:t>
            </a:r>
          </a:p>
          <a:p>
            <a:r>
              <a:rPr lang="en-US" dirty="0"/>
              <a:t>651-602-1887</a:t>
            </a:r>
          </a:p>
        </p:txBody>
      </p:sp>
    </p:spTree>
    <p:extLst>
      <p:ext uri="{BB962C8B-B14F-4D97-AF65-F5344CB8AC3E}">
        <p14:creationId xmlns:p14="http://schemas.microsoft.com/office/powerpoint/2010/main" val="31986975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riding on the back of a park&#10;&#10;Description automatically generated">
            <a:extLst>
              <a:ext uri="{FF2B5EF4-FFF2-40B4-BE49-F238E27FC236}">
                <a16:creationId xmlns:a16="http://schemas.microsoft.com/office/drawing/2014/main" id="{49745C52-BA4F-4F7C-B0F4-944880455491}"/>
              </a:ext>
            </a:extLst>
          </p:cNvPr>
          <p:cNvPicPr>
            <a:picLocks noGrp="1" noChangeAspect="1"/>
          </p:cNvPicPr>
          <p:nvPr>
            <p:ph idx="10"/>
          </p:nvPr>
        </p:nvPicPr>
        <p:blipFill>
          <a:blip r:embed="rId3">
            <a:extLst>
              <a:ext uri="{BEBA8EAE-BF5A-486C-A8C5-ECC9F3942E4B}">
                <a14:imgProps xmlns:a14="http://schemas.microsoft.com/office/drawing/2010/main">
                  <a14:imgLayer r:embed="rId4">
                    <a14:imgEffect>
                      <a14:brightnessContrast bright="-8000"/>
                    </a14:imgEffect>
                  </a14:imgLayer>
                </a14:imgProps>
              </a:ext>
            </a:extLst>
          </a:blip>
          <a:stretch>
            <a:fillRect/>
          </a:stretch>
        </p:blipFill>
        <p:spPr>
          <a:xfrm>
            <a:off x="0" y="0"/>
            <a:ext cx="12192000" cy="8310563"/>
          </a:xfrm>
        </p:spPr>
      </p:pic>
      <p:sp>
        <p:nvSpPr>
          <p:cNvPr id="10" name="TextBox 9">
            <a:extLst>
              <a:ext uri="{FF2B5EF4-FFF2-40B4-BE49-F238E27FC236}">
                <a16:creationId xmlns:a16="http://schemas.microsoft.com/office/drawing/2014/main" id="{8AD033A3-8812-4FDC-8F61-03AAEE3B7E47}"/>
              </a:ext>
            </a:extLst>
          </p:cNvPr>
          <p:cNvSpPr txBox="1"/>
          <p:nvPr/>
        </p:nvSpPr>
        <p:spPr>
          <a:xfrm>
            <a:off x="330609" y="1540148"/>
            <a:ext cx="10235381" cy="5386090"/>
          </a:xfrm>
          <a:prstGeom prst="rect">
            <a:avLst/>
          </a:prstGeom>
          <a:noFill/>
        </p:spPr>
        <p:txBody>
          <a:bodyPr wrap="square" rtlCol="0">
            <a:spAutoFit/>
          </a:bodyPr>
          <a:lstStyle/>
          <a:p>
            <a:r>
              <a:rPr lang="en-US" sz="2400" b="1" dirty="0">
                <a:solidFill>
                  <a:schemeClr val="bg1"/>
                </a:solidFill>
              </a:rPr>
              <a:t>What we do: </a:t>
            </a:r>
          </a:p>
          <a:p>
            <a:pPr marL="285750" indent="-285750">
              <a:buFont typeface="Arial" panose="020B0604020202020204" pitchFamily="34" charset="0"/>
              <a:buChar char="•"/>
            </a:pPr>
            <a:r>
              <a:rPr lang="en-US" sz="2000" b="1" dirty="0">
                <a:solidFill>
                  <a:schemeClr val="bg1"/>
                </a:solidFill>
              </a:rPr>
              <a:t>Regional Transit</a:t>
            </a:r>
          </a:p>
          <a:p>
            <a:pPr marL="742950" lvl="1" indent="-285750">
              <a:buFont typeface="Arial" panose="020B0604020202020204" pitchFamily="34" charset="0"/>
              <a:buChar char="•"/>
            </a:pPr>
            <a:r>
              <a:rPr lang="en-US" sz="2000" dirty="0">
                <a:solidFill>
                  <a:schemeClr val="bg1"/>
                </a:solidFill>
              </a:rPr>
              <a:t>Transit ridership over 95 million annually</a:t>
            </a:r>
          </a:p>
          <a:p>
            <a:pPr marL="285750" indent="-285750">
              <a:buFont typeface="Arial" panose="020B0604020202020204" pitchFamily="34" charset="0"/>
              <a:buChar char="•"/>
            </a:pPr>
            <a:r>
              <a:rPr lang="en-US" sz="2000" b="1" dirty="0">
                <a:solidFill>
                  <a:schemeClr val="bg1"/>
                </a:solidFill>
              </a:rPr>
              <a:t>Water and Wastewater </a:t>
            </a:r>
          </a:p>
          <a:p>
            <a:pPr marL="742950" lvl="1" indent="-285750">
              <a:buFont typeface="Arial" panose="020B0604020202020204" pitchFamily="34" charset="0"/>
              <a:buChar char="•"/>
            </a:pPr>
            <a:r>
              <a:rPr lang="en-US" sz="2000" dirty="0">
                <a:solidFill>
                  <a:schemeClr val="bg1"/>
                </a:solidFill>
              </a:rPr>
              <a:t>$7 billion dollar system that serves 2.7 million residents</a:t>
            </a:r>
          </a:p>
          <a:p>
            <a:pPr marL="285750" indent="-285750">
              <a:buFont typeface="Arial" panose="020B0604020202020204" pitchFamily="34" charset="0"/>
              <a:buChar char="•"/>
            </a:pPr>
            <a:r>
              <a:rPr lang="en-US" sz="2000" b="1" dirty="0">
                <a:solidFill>
                  <a:schemeClr val="bg1"/>
                </a:solidFill>
              </a:rPr>
              <a:t>Parks</a:t>
            </a:r>
          </a:p>
          <a:p>
            <a:pPr marL="742950" lvl="1" indent="-285750">
              <a:buFont typeface="Arial" panose="020B0604020202020204" pitchFamily="34" charset="0"/>
              <a:buChar char="•"/>
            </a:pPr>
            <a:r>
              <a:rPr lang="en-US" sz="2000" dirty="0">
                <a:solidFill>
                  <a:schemeClr val="bg1"/>
                </a:solidFill>
              </a:rPr>
              <a:t>55 regional parks, 360 miles of trails</a:t>
            </a:r>
          </a:p>
          <a:p>
            <a:pPr marL="742950" lvl="1" indent="-285750">
              <a:buFont typeface="Arial" panose="020B0604020202020204" pitchFamily="34" charset="0"/>
              <a:buChar char="•"/>
            </a:pPr>
            <a:r>
              <a:rPr lang="en-US" sz="2000" dirty="0">
                <a:solidFill>
                  <a:schemeClr val="bg1"/>
                </a:solidFill>
              </a:rPr>
              <a:t>More annual visitors than Yellowstone, Yosemite and the Grand Canyon combined</a:t>
            </a:r>
          </a:p>
          <a:p>
            <a:pPr marL="285750" indent="-285750">
              <a:buFont typeface="Arial" panose="020B0604020202020204" pitchFamily="34" charset="0"/>
              <a:buChar char="•"/>
            </a:pPr>
            <a:r>
              <a:rPr lang="en-US" sz="2000" b="1" dirty="0">
                <a:solidFill>
                  <a:schemeClr val="bg1"/>
                </a:solidFill>
              </a:rPr>
              <a:t>Housing</a:t>
            </a:r>
          </a:p>
          <a:p>
            <a:pPr marL="742950" lvl="1" indent="-285750">
              <a:buFont typeface="Arial" panose="020B0604020202020204" pitchFamily="34" charset="0"/>
              <a:buChar char="•"/>
            </a:pPr>
            <a:r>
              <a:rPr lang="en-US" sz="2000" dirty="0">
                <a:solidFill>
                  <a:schemeClr val="bg1"/>
                </a:solidFill>
              </a:rPr>
              <a:t>Administers over 6,500 HRA vouchers in 96 communities </a:t>
            </a:r>
          </a:p>
          <a:p>
            <a:pPr marL="285750" indent="-285750">
              <a:buFont typeface="Arial" panose="020B0604020202020204" pitchFamily="34" charset="0"/>
              <a:buChar char="•"/>
            </a:pPr>
            <a:r>
              <a:rPr lang="en-US" sz="2000" b="1" dirty="0">
                <a:solidFill>
                  <a:schemeClr val="bg1"/>
                </a:solidFill>
              </a:rPr>
              <a:t>Planning</a:t>
            </a:r>
          </a:p>
          <a:p>
            <a:pPr marL="742950" lvl="1" indent="-285750">
              <a:buFont typeface="Arial" panose="020B0604020202020204" pitchFamily="34" charset="0"/>
              <a:buChar char="•"/>
            </a:pPr>
            <a:r>
              <a:rPr lang="en-US" sz="2000" dirty="0">
                <a:solidFill>
                  <a:schemeClr val="bg1"/>
                </a:solidFill>
              </a:rPr>
              <a:t>1976 Land Planning Act directs the Met Council to adopt regional plans every 10 years and review/approve comprehensive plans for all 187 local communities</a:t>
            </a:r>
          </a:p>
          <a:p>
            <a:pPr marL="285750" indent="-285750">
              <a:buFont typeface="Arial" panose="020B0604020202020204" pitchFamily="34" charset="0"/>
              <a:buChar char="•"/>
            </a:pPr>
            <a:r>
              <a:rPr lang="en-US" sz="2000" b="1" dirty="0">
                <a:solidFill>
                  <a:schemeClr val="bg1"/>
                </a:solidFill>
              </a:rPr>
              <a:t>Transportation</a:t>
            </a:r>
          </a:p>
          <a:p>
            <a:pPr marL="742950" lvl="1" indent="-285750">
              <a:buFont typeface="Arial" panose="020B0604020202020204" pitchFamily="34" charset="0"/>
              <a:buChar char="•"/>
            </a:pPr>
            <a:r>
              <a:rPr lang="en-US" sz="2000" dirty="0">
                <a:solidFill>
                  <a:schemeClr val="bg1"/>
                </a:solidFill>
              </a:rPr>
              <a:t>Serves as the region’s MPO</a:t>
            </a:r>
          </a:p>
          <a:p>
            <a:pPr marL="742950" lvl="1" indent="-285750">
              <a:buFont typeface="Arial" panose="020B0604020202020204" pitchFamily="34" charset="0"/>
              <a:buChar char="•"/>
            </a:pPr>
            <a:r>
              <a:rPr lang="en-US" sz="2000" dirty="0">
                <a:solidFill>
                  <a:schemeClr val="bg1"/>
                </a:solidFill>
              </a:rPr>
              <a:t>Distributes $200 million in funds for transportation projects throughout the region bi-annually</a:t>
            </a:r>
          </a:p>
        </p:txBody>
      </p:sp>
    </p:spTree>
    <p:extLst>
      <p:ext uri="{BB962C8B-B14F-4D97-AF65-F5344CB8AC3E}">
        <p14:creationId xmlns:p14="http://schemas.microsoft.com/office/powerpoint/2010/main" val="30801847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7AC1C8-65B9-4014-9666-204E15E6B2F8}"/>
              </a:ext>
            </a:extLst>
          </p:cNvPr>
          <p:cNvSpPr>
            <a:spLocks noGrp="1"/>
          </p:cNvSpPr>
          <p:nvPr>
            <p:ph idx="10"/>
          </p:nvPr>
        </p:nvSpPr>
        <p:spPr>
          <a:xfrm>
            <a:off x="651724" y="1028648"/>
            <a:ext cx="10965713" cy="3801512"/>
          </a:xfrm>
        </p:spPr>
        <p:txBody>
          <a:bodyPr/>
          <a:lstStyle/>
          <a:p>
            <a:r>
              <a:rPr lang="en-US" sz="2800" dirty="0"/>
              <a:t>Subscription service that uses a cloud-based, online software tool to generate analytics (metrics) about trends in transportation behavior</a:t>
            </a:r>
          </a:p>
          <a:p>
            <a:r>
              <a:rPr lang="en-US" sz="2800" dirty="0"/>
              <a:t>Transportation metrics derived from both navigation-GPS records and location-based services records</a:t>
            </a:r>
          </a:p>
          <a:p>
            <a:r>
              <a:rPr lang="en-US" sz="2800" dirty="0"/>
              <a:t>Transportation data collection tool that allows authorized users:</a:t>
            </a:r>
          </a:p>
          <a:p>
            <a:pPr lvl="1"/>
            <a:r>
              <a:rPr lang="en-US" sz="2400" dirty="0"/>
              <a:t>To run an unlimited number of transportation studies and analyses including Origin-Destination </a:t>
            </a:r>
          </a:p>
          <a:p>
            <a:pPr lvl="1"/>
            <a:r>
              <a:rPr lang="en-US" sz="2400" dirty="0"/>
              <a:t>To run these studies and generate analytics directly from a computer with only an internet connection, no software is required  </a:t>
            </a:r>
          </a:p>
          <a:p>
            <a:pPr lvl="1"/>
            <a:endParaRPr lang="en-US" dirty="0"/>
          </a:p>
          <a:p>
            <a:pPr lvl="1"/>
            <a:endParaRPr lang="en-US" dirty="0"/>
          </a:p>
        </p:txBody>
      </p:sp>
      <p:sp>
        <p:nvSpPr>
          <p:cNvPr id="3" name="Title 2">
            <a:extLst>
              <a:ext uri="{FF2B5EF4-FFF2-40B4-BE49-F238E27FC236}">
                <a16:creationId xmlns:a16="http://schemas.microsoft.com/office/drawing/2014/main" id="{C95B5F8E-0179-4445-8086-95B8297D4DA0}"/>
              </a:ext>
            </a:extLst>
          </p:cNvPr>
          <p:cNvSpPr>
            <a:spLocks noGrp="1"/>
          </p:cNvSpPr>
          <p:nvPr>
            <p:ph type="title"/>
          </p:nvPr>
        </p:nvSpPr>
        <p:spPr>
          <a:xfrm>
            <a:off x="644636" y="268671"/>
            <a:ext cx="10972800" cy="776908"/>
          </a:xfrm>
        </p:spPr>
        <p:txBody>
          <a:bodyPr/>
          <a:lstStyle/>
          <a:p>
            <a:r>
              <a:rPr lang="en-US" dirty="0"/>
              <a:t>StreetLight Insight Basics</a:t>
            </a:r>
          </a:p>
        </p:txBody>
      </p:sp>
    </p:spTree>
    <p:extLst>
      <p:ext uri="{BB962C8B-B14F-4D97-AF65-F5344CB8AC3E}">
        <p14:creationId xmlns:p14="http://schemas.microsoft.com/office/powerpoint/2010/main" val="3730566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7BEA1D-9FE1-4DDD-8C8D-848E0A878620}"/>
              </a:ext>
            </a:extLst>
          </p:cNvPr>
          <p:cNvSpPr>
            <a:spLocks noGrp="1"/>
          </p:cNvSpPr>
          <p:nvPr>
            <p:ph idx="10"/>
          </p:nvPr>
        </p:nvSpPr>
        <p:spPr>
          <a:xfrm>
            <a:off x="651724" y="2076398"/>
            <a:ext cx="10965713" cy="2551436"/>
          </a:xfrm>
        </p:spPr>
        <p:txBody>
          <a:bodyPr/>
          <a:lstStyle/>
          <a:p>
            <a:r>
              <a:rPr lang="en-US" sz="2800" dirty="0"/>
              <a:t>Speed/Congestion Analysis</a:t>
            </a:r>
          </a:p>
          <a:p>
            <a:r>
              <a:rPr lang="en-US" sz="2800" dirty="0"/>
              <a:t>Traffic Origin of Funded Highway Projects</a:t>
            </a:r>
          </a:p>
          <a:p>
            <a:r>
              <a:rPr lang="en-US" sz="2800" dirty="0"/>
              <a:t>Corridor Analysis</a:t>
            </a:r>
          </a:p>
          <a:p>
            <a:r>
              <a:rPr lang="en-US" sz="2800" dirty="0"/>
              <a:t>Transportation Flows Dashboard </a:t>
            </a:r>
          </a:p>
          <a:p>
            <a:r>
              <a:rPr lang="en-US" sz="2800" dirty="0"/>
              <a:t>VMT and Greenhouse Gas Emissions Analysis</a:t>
            </a:r>
          </a:p>
        </p:txBody>
      </p:sp>
      <p:sp>
        <p:nvSpPr>
          <p:cNvPr id="3" name="Title 2">
            <a:extLst>
              <a:ext uri="{FF2B5EF4-FFF2-40B4-BE49-F238E27FC236}">
                <a16:creationId xmlns:a16="http://schemas.microsoft.com/office/drawing/2014/main" id="{96EF1232-F7BB-41BE-835A-E4605671872D}"/>
              </a:ext>
            </a:extLst>
          </p:cNvPr>
          <p:cNvSpPr>
            <a:spLocks noGrp="1"/>
          </p:cNvSpPr>
          <p:nvPr>
            <p:ph type="title"/>
          </p:nvPr>
        </p:nvSpPr>
        <p:spPr/>
        <p:txBody>
          <a:bodyPr/>
          <a:lstStyle/>
          <a:p>
            <a:r>
              <a:rPr lang="en-US" dirty="0"/>
              <a:t>StreetLight </a:t>
            </a:r>
            <a:r>
              <a:rPr lang="en-US" dirty="0" err="1"/>
              <a:t>InSight</a:t>
            </a:r>
            <a:r>
              <a:rPr lang="en-US" dirty="0"/>
              <a:t> Program Highlights</a:t>
            </a:r>
          </a:p>
        </p:txBody>
      </p:sp>
    </p:spTree>
    <p:extLst>
      <p:ext uri="{BB962C8B-B14F-4D97-AF65-F5344CB8AC3E}">
        <p14:creationId xmlns:p14="http://schemas.microsoft.com/office/powerpoint/2010/main" val="2216597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E9D1B6-090A-4D84-8D9A-76ED6F5EE244}"/>
              </a:ext>
            </a:extLst>
          </p:cNvPr>
          <p:cNvSpPr>
            <a:spLocks noGrp="1"/>
          </p:cNvSpPr>
          <p:nvPr>
            <p:ph idx="10"/>
          </p:nvPr>
        </p:nvSpPr>
        <p:spPr>
          <a:xfrm>
            <a:off x="651724" y="1542997"/>
            <a:ext cx="10965713" cy="3825416"/>
          </a:xfrm>
        </p:spPr>
        <p:txBody>
          <a:bodyPr/>
          <a:lstStyle/>
          <a:p>
            <a:r>
              <a:rPr lang="en-US" dirty="0"/>
              <a:t>Measured all arterials in the Met Council planning area</a:t>
            </a:r>
          </a:p>
          <a:p>
            <a:r>
              <a:rPr lang="en-US" dirty="0"/>
              <a:t>July 2016 through June 2017</a:t>
            </a:r>
          </a:p>
          <a:p>
            <a:r>
              <a:rPr lang="en-US" dirty="0"/>
              <a:t>Peak periods of 6-10 AM &amp; 3-7 PM</a:t>
            </a:r>
          </a:p>
          <a:p>
            <a:r>
              <a:rPr lang="en-US" dirty="0"/>
              <a:t>“Gates” were drawn in StreetLight at the endpoints of each roadway segment </a:t>
            </a:r>
          </a:p>
          <a:p>
            <a:r>
              <a:rPr lang="en-US" dirty="0"/>
              <a:t>Peak period speeds are compared to an off-peak/free flow “reference speed” (12:00 a.m. to 6:00 a.m.)</a:t>
            </a:r>
          </a:p>
          <a:p>
            <a:pPr>
              <a:spcAft>
                <a:spcPts val="600"/>
              </a:spcAft>
            </a:pPr>
            <a:r>
              <a:rPr lang="en-US" dirty="0"/>
              <a:t>Congestion was defined as the percent difference in peak period speeds versus free flow (overnight) speed</a:t>
            </a:r>
          </a:p>
          <a:p>
            <a:pPr>
              <a:spcAft>
                <a:spcPts val="600"/>
              </a:spcAft>
            </a:pPr>
            <a:r>
              <a:rPr lang="en-US" dirty="0"/>
              <a:t>In total, 8,995 “segments” were created and analyzed</a:t>
            </a:r>
          </a:p>
          <a:p>
            <a:pPr>
              <a:spcAft>
                <a:spcPts val="600"/>
              </a:spcAft>
            </a:pPr>
            <a:endParaRPr lang="en-US" dirty="0"/>
          </a:p>
          <a:p>
            <a:pPr lvl="1"/>
            <a:endParaRPr lang="en-US" dirty="0"/>
          </a:p>
        </p:txBody>
      </p:sp>
      <p:sp>
        <p:nvSpPr>
          <p:cNvPr id="3" name="Title 2">
            <a:extLst>
              <a:ext uri="{FF2B5EF4-FFF2-40B4-BE49-F238E27FC236}">
                <a16:creationId xmlns:a16="http://schemas.microsoft.com/office/drawing/2014/main" id="{1AEA67DC-3C83-4C47-8B1A-D46C9394D786}"/>
              </a:ext>
            </a:extLst>
          </p:cNvPr>
          <p:cNvSpPr>
            <a:spLocks noGrp="1"/>
          </p:cNvSpPr>
          <p:nvPr>
            <p:ph type="title"/>
          </p:nvPr>
        </p:nvSpPr>
        <p:spPr/>
        <p:txBody>
          <a:bodyPr/>
          <a:lstStyle/>
          <a:p>
            <a:r>
              <a:rPr lang="en-US" dirty="0"/>
              <a:t>Speed and Congestion Analysis</a:t>
            </a:r>
          </a:p>
        </p:txBody>
      </p:sp>
    </p:spTree>
    <p:extLst>
      <p:ext uri="{BB962C8B-B14F-4D97-AF65-F5344CB8AC3E}">
        <p14:creationId xmlns:p14="http://schemas.microsoft.com/office/powerpoint/2010/main" val="35170809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C15C2D-9642-4A8D-B788-2BB67630E34A}"/>
              </a:ext>
            </a:extLst>
          </p:cNvPr>
          <p:cNvSpPr>
            <a:spLocks noGrp="1"/>
          </p:cNvSpPr>
          <p:nvPr>
            <p:ph idx="10"/>
          </p:nvPr>
        </p:nvSpPr>
        <p:spPr/>
        <p:txBody>
          <a:bodyPr/>
          <a:lstStyle/>
          <a:p>
            <a:r>
              <a:rPr lang="en-US" sz="2800" dirty="0"/>
              <a:t>Segment Analysis tool in StreetLight</a:t>
            </a:r>
          </a:p>
          <a:p>
            <a:r>
              <a:rPr lang="en-US" sz="2800" dirty="0"/>
              <a:t>All trips that pass through both start and end gate</a:t>
            </a:r>
          </a:p>
          <a:p>
            <a:r>
              <a:rPr lang="en-US" sz="2800" dirty="0"/>
              <a:t>Average trip speed along segment</a:t>
            </a:r>
          </a:p>
          <a:p>
            <a:r>
              <a:rPr lang="en-US" sz="2800" dirty="0"/>
              <a:t>Average trip duration</a:t>
            </a:r>
          </a:p>
          <a:p>
            <a:r>
              <a:rPr lang="en-US" sz="2800" dirty="0"/>
              <a:t>Distribution of speeds and duration over segment</a:t>
            </a:r>
          </a:p>
          <a:p>
            <a:endParaRPr lang="en-US" dirty="0"/>
          </a:p>
        </p:txBody>
      </p:sp>
      <p:sp>
        <p:nvSpPr>
          <p:cNvPr id="3" name="Title 2">
            <a:extLst>
              <a:ext uri="{FF2B5EF4-FFF2-40B4-BE49-F238E27FC236}">
                <a16:creationId xmlns:a16="http://schemas.microsoft.com/office/drawing/2014/main" id="{FC1EEDD2-D25C-4C41-B310-4086F55FB333}"/>
              </a:ext>
            </a:extLst>
          </p:cNvPr>
          <p:cNvSpPr>
            <a:spLocks noGrp="1"/>
          </p:cNvSpPr>
          <p:nvPr>
            <p:ph type="title"/>
          </p:nvPr>
        </p:nvSpPr>
        <p:spPr/>
        <p:txBody>
          <a:bodyPr/>
          <a:lstStyle/>
          <a:p>
            <a:r>
              <a:rPr lang="en-US" dirty="0"/>
              <a:t>Speed and Congestion Analysis</a:t>
            </a:r>
          </a:p>
        </p:txBody>
      </p:sp>
    </p:spTree>
    <p:extLst>
      <p:ext uri="{BB962C8B-B14F-4D97-AF65-F5344CB8AC3E}">
        <p14:creationId xmlns:p14="http://schemas.microsoft.com/office/powerpoint/2010/main" val="1982728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EC19DA-41AC-45B7-AC50-769A3DDC1BF1}"/>
              </a:ext>
            </a:extLst>
          </p:cNvPr>
          <p:cNvSpPr>
            <a:spLocks noGrp="1"/>
          </p:cNvSpPr>
          <p:nvPr>
            <p:ph type="title"/>
          </p:nvPr>
        </p:nvSpPr>
        <p:spPr/>
        <p:txBody>
          <a:bodyPr/>
          <a:lstStyle/>
          <a:p>
            <a:r>
              <a:rPr lang="en-US" dirty="0"/>
              <a:t>Quantifying Congestion		</a:t>
            </a:r>
          </a:p>
        </p:txBody>
      </p:sp>
      <p:sp>
        <p:nvSpPr>
          <p:cNvPr id="5" name="Rectangle: Rounded Corners 4">
            <a:extLst>
              <a:ext uri="{FF2B5EF4-FFF2-40B4-BE49-F238E27FC236}">
                <a16:creationId xmlns:a16="http://schemas.microsoft.com/office/drawing/2014/main" id="{8FA8C706-521C-4950-9064-3F85404FFC5A}"/>
              </a:ext>
            </a:extLst>
          </p:cNvPr>
          <p:cNvSpPr/>
          <p:nvPr/>
        </p:nvSpPr>
        <p:spPr>
          <a:xfrm>
            <a:off x="2085470" y="1591157"/>
            <a:ext cx="7411454" cy="367568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Example – Roadway X:</a:t>
            </a:r>
          </a:p>
          <a:p>
            <a:pPr algn="ctr"/>
            <a:endParaRPr lang="en-US" sz="2400" dirty="0"/>
          </a:p>
          <a:p>
            <a:pPr algn="ctr"/>
            <a:r>
              <a:rPr lang="en-US" sz="2400" dirty="0"/>
              <a:t>Free-flow (reference) speed: 68 mph</a:t>
            </a:r>
          </a:p>
          <a:p>
            <a:pPr algn="ctr"/>
            <a:r>
              <a:rPr lang="en-US" sz="2400" dirty="0"/>
              <a:t>Speed at 5:00 p.m.: 47 mph</a:t>
            </a:r>
          </a:p>
          <a:p>
            <a:pPr algn="ctr"/>
            <a:endParaRPr lang="en-US" sz="2400" dirty="0"/>
          </a:p>
          <a:p>
            <a:pPr algn="ctr"/>
            <a:r>
              <a:rPr lang="en-US" sz="2400" dirty="0"/>
              <a:t>47/64=0.73</a:t>
            </a:r>
          </a:p>
          <a:p>
            <a:pPr algn="ctr"/>
            <a:r>
              <a:rPr lang="en-US" sz="2400" dirty="0"/>
              <a:t>Segment X is 73% of reference speed at 5</a:t>
            </a:r>
            <a:r>
              <a:rPr lang="en-US" sz="2400" dirty="0">
                <a:sym typeface="Wingdings" panose="05000000000000000000" pitchFamily="2" charset="2"/>
              </a:rPr>
              <a:t>:00 p.m.</a:t>
            </a:r>
            <a:r>
              <a:rPr lang="en-US" sz="2400" dirty="0"/>
              <a:t> </a:t>
            </a:r>
          </a:p>
        </p:txBody>
      </p:sp>
    </p:spTree>
    <p:extLst>
      <p:ext uri="{BB962C8B-B14F-4D97-AF65-F5344CB8AC3E}">
        <p14:creationId xmlns:p14="http://schemas.microsoft.com/office/powerpoint/2010/main" val="3302297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4CEE7C-4E78-4DA5-85D5-FB1A510FF080}"/>
              </a:ext>
            </a:extLst>
          </p:cNvPr>
          <p:cNvPicPr>
            <a:picLocks noChangeAspect="1"/>
          </p:cNvPicPr>
          <p:nvPr/>
        </p:nvPicPr>
        <p:blipFill>
          <a:blip r:embed="rId3"/>
          <a:stretch>
            <a:fillRect/>
          </a:stretch>
        </p:blipFill>
        <p:spPr>
          <a:xfrm>
            <a:off x="1172371" y="232214"/>
            <a:ext cx="8287239" cy="6393571"/>
          </a:xfrm>
          <a:prstGeom prst="rect">
            <a:avLst/>
          </a:prstGeom>
        </p:spPr>
      </p:pic>
    </p:spTree>
    <p:extLst>
      <p:ext uri="{BB962C8B-B14F-4D97-AF65-F5344CB8AC3E}">
        <p14:creationId xmlns:p14="http://schemas.microsoft.com/office/powerpoint/2010/main" val="2310874877"/>
      </p:ext>
    </p:extLst>
  </p:cSld>
  <p:clrMapOvr>
    <a:masterClrMapping/>
  </p:clrMapOvr>
  <p:timing>
    <p:tnLst>
      <p:par>
        <p:cTn id="1" dur="indefinite" restart="never" nodeType="tmRoot"/>
      </p:par>
    </p:tnLst>
  </p:timing>
</p:sld>
</file>

<file path=ppt/theme/theme1.xml><?xml version="1.0" encoding="utf-8"?>
<a:theme xmlns:a="http://schemas.openxmlformats.org/drawingml/2006/main" name="MTS">
  <a:themeElements>
    <a:clrScheme name="Custom 11 1">
      <a:dk1>
        <a:srgbClr val="005DAA"/>
      </a:dk1>
      <a:lt1>
        <a:srgbClr val="FFFFFF"/>
      </a:lt1>
      <a:dk2>
        <a:srgbClr val="000000"/>
      </a:dk2>
      <a:lt2>
        <a:srgbClr val="FFFFFF"/>
      </a:lt2>
      <a:accent1>
        <a:srgbClr val="0054A4"/>
      </a:accent1>
      <a:accent2>
        <a:srgbClr val="78A22F"/>
      </a:accent2>
      <a:accent3>
        <a:srgbClr val="CCCCCC"/>
      </a:accent3>
      <a:accent4>
        <a:srgbClr val="EE3124"/>
      </a:accent4>
      <a:accent5>
        <a:srgbClr val="9AD4EB"/>
      </a:accent5>
      <a:accent6>
        <a:srgbClr val="009AC7"/>
      </a:accent6>
      <a:hlink>
        <a:srgbClr val="009AC7"/>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M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M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M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M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M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M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M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M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M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M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M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M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_1_17_Highway Slides" id="{6131ABF7-8799-46B5-B262-77C90FAACD9D}" vid="{F5AE6136-425B-4169-972B-008E5C939D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355ABC96F59F4EA54A816EA2015D5A" ma:contentTypeVersion="11" ma:contentTypeDescription="Create a new document." ma:contentTypeScope="" ma:versionID="76b823f9e50eb8f23fec89147c24c6fb">
  <xsd:schema xmlns:xsd="http://www.w3.org/2001/XMLSchema" xmlns:xs="http://www.w3.org/2001/XMLSchema" xmlns:p="http://schemas.microsoft.com/office/2006/metadata/properties" xmlns:ns3="e256dafe-cf67-4e2e-bc8c-31b47d6c7c9e" xmlns:ns4="6bcb3eb8-54e3-4ef2-be60-670e9aa180b8" targetNamespace="http://schemas.microsoft.com/office/2006/metadata/properties" ma:root="true" ma:fieldsID="40de9708fd8a419e7e5bbfb9891ec294" ns3:_="" ns4:_="">
    <xsd:import namespace="e256dafe-cf67-4e2e-bc8c-31b47d6c7c9e"/>
    <xsd:import namespace="6bcb3eb8-54e3-4ef2-be60-670e9aa180b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56dafe-cf67-4e2e-bc8c-31b47d6c7c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cb3eb8-54e3-4ef2-be60-670e9aa180b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0090C8-944E-43DD-A07C-BCD824CF45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56dafe-cf67-4e2e-bc8c-31b47d6c7c9e"/>
    <ds:schemaRef ds:uri="6bcb3eb8-54e3-4ef2-be60-670e9aa180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AF06C5-9364-4152-9B95-C9C427F03D6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BA88126-5272-4ADF-95FB-38DDFEB54E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20120</TotalTime>
  <Words>2512</Words>
  <Application>Microsoft Office PowerPoint</Application>
  <PresentationFormat>Widescreen</PresentationFormat>
  <Paragraphs>303</Paragraphs>
  <Slides>29</Slides>
  <Notes>28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6" baseType="lpstr">
      <vt:lpstr>Arial</vt:lpstr>
      <vt:lpstr>Calibri</vt:lpstr>
      <vt:lpstr>Helvetica Neue</vt:lpstr>
      <vt:lpstr>Helvetica Neue Medium</vt:lpstr>
      <vt:lpstr>Wingdings</vt:lpstr>
      <vt:lpstr>MTS</vt:lpstr>
      <vt:lpstr>Acrobat Document</vt:lpstr>
      <vt:lpstr>Travel Analysis and Data Visualization in Minneapolis-St. Paul   David Burns Metropolitan Council </vt:lpstr>
      <vt:lpstr>Agenda</vt:lpstr>
      <vt:lpstr>PowerPoint Presentation</vt:lpstr>
      <vt:lpstr>StreetLight Insight Basics</vt:lpstr>
      <vt:lpstr>StreetLight InSight Program Highlights</vt:lpstr>
      <vt:lpstr>Speed and Congestion Analysis</vt:lpstr>
      <vt:lpstr>Speed and Congestion Analysis</vt:lpstr>
      <vt:lpstr>Quantifying Congestion  </vt:lpstr>
      <vt:lpstr>PowerPoint Presentation</vt:lpstr>
      <vt:lpstr>PowerPoint Presentation</vt:lpstr>
      <vt:lpstr>PowerPoint Presentation</vt:lpstr>
      <vt:lpstr>PowerPoint Presentation</vt:lpstr>
      <vt:lpstr>PowerPoint Presentation</vt:lpstr>
      <vt:lpstr>Project Outcomes </vt:lpstr>
      <vt:lpstr>Potential Issues</vt:lpstr>
      <vt:lpstr>Traffic Origin of Funded Projects </vt:lpstr>
      <vt:lpstr>PowerPoint Presentation</vt:lpstr>
      <vt:lpstr>Project Outcomes </vt:lpstr>
      <vt:lpstr>Maryland Avenue Corridor Analysis (St. Paul) </vt:lpstr>
      <vt:lpstr>PowerPoint Presentation</vt:lpstr>
      <vt:lpstr>Destination of Maryland Avenue Corridor Users</vt:lpstr>
      <vt:lpstr>PowerPoint Presentation</vt:lpstr>
      <vt:lpstr>Effects of 4 to 3 Conversion and Wheelock Closure</vt:lpstr>
      <vt:lpstr>Project Outcomes</vt:lpstr>
      <vt:lpstr>Transportation Flows Data Visualization</vt:lpstr>
      <vt:lpstr>Key Use Cases &amp; Specific Analyses Relevant for MPOs</vt:lpstr>
      <vt:lpstr>Potential MPO Uses</vt:lpstr>
      <vt:lpstr>Potential MPO Uses (cont.)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Burns, David</dc:creator>
  <cp:lastModifiedBy>Anna Pierce</cp:lastModifiedBy>
  <cp:revision>168</cp:revision>
  <cp:lastPrinted>2019-08-26T19:02:07Z</cp:lastPrinted>
  <dcterms:created xsi:type="dcterms:W3CDTF">2017-09-14T13:47:32Z</dcterms:created>
  <dcterms:modified xsi:type="dcterms:W3CDTF">2019-08-29T20:58:16Z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0x0101002C355ABC96F59F4EA54A816EA2015D5A</vt:lpwstr>
  </property>
</Properties>
</file>